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8"/>
    <p:sldId id="257" r:id="rId59"/>
    <p:sldId id="258" r:id="rId60"/>
    <p:sldId id="259" r:id="rId61"/>
    <p:sldId id="260" r:id="rId62"/>
    <p:sldId id="261" r:id="rId63"/>
    <p:sldId id="262" r:id="rId64"/>
    <p:sldId id="263" r:id="rId65"/>
    <p:sldId id="264" r:id="rId66"/>
    <p:sldId id="265" r:id="rId67"/>
    <p:sldId id="266" r:id="rId68"/>
    <p:sldId id="267" r:id="rId69"/>
    <p:sldId id="268" r:id="rId70"/>
    <p:sldId id="269" r:id="rId71"/>
    <p:sldId id="270" r:id="rId72"/>
    <p:sldId id="271" r:id="rId73"/>
    <p:sldId id="272" r:id="rId74"/>
    <p:sldId id="273" r:id="rId7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Children One" charset="1" panose="00000000000000000000"/>
      <p:regular r:id="rId14"/>
    </p:embeddedFont>
    <p:embeddedFont>
      <p:font typeface="Bike Park" charset="1" panose="00000000000000000000"/>
      <p:regular r:id="rId15"/>
    </p:embeddedFont>
    <p:embeddedFont>
      <p:font typeface="Poppins" charset="1" panose="00000500000000000000"/>
      <p:regular r:id="rId16"/>
    </p:embeddedFont>
    <p:embeddedFont>
      <p:font typeface="Poppins Bold" charset="1" panose="00000800000000000000"/>
      <p:regular r:id="rId17"/>
    </p:embeddedFont>
    <p:embeddedFont>
      <p:font typeface="Poppins Italics" charset="1" panose="00000500000000000000"/>
      <p:regular r:id="rId18"/>
    </p:embeddedFont>
    <p:embeddedFont>
      <p:font typeface="Poppins Bold Italics" charset="1" panose="00000800000000000000"/>
      <p:regular r:id="rId19"/>
    </p:embeddedFont>
    <p:embeddedFont>
      <p:font typeface="Poppins Thin" charset="1" panose="00000300000000000000"/>
      <p:regular r:id="rId20"/>
    </p:embeddedFont>
    <p:embeddedFont>
      <p:font typeface="Poppins Thin Italics" charset="1" panose="00000300000000000000"/>
      <p:regular r:id="rId21"/>
    </p:embeddedFont>
    <p:embeddedFont>
      <p:font typeface="Poppins Extra-Light" charset="1" panose="00000300000000000000"/>
      <p:regular r:id="rId22"/>
    </p:embeddedFont>
    <p:embeddedFont>
      <p:font typeface="Poppins Extra-Light Italics" charset="1" panose="00000300000000000000"/>
      <p:regular r:id="rId23"/>
    </p:embeddedFont>
    <p:embeddedFont>
      <p:font typeface="Poppins Light" charset="1" panose="00000400000000000000"/>
      <p:regular r:id="rId24"/>
    </p:embeddedFont>
    <p:embeddedFont>
      <p:font typeface="Poppins Light Italics" charset="1" panose="00000400000000000000"/>
      <p:regular r:id="rId25"/>
    </p:embeddedFont>
    <p:embeddedFont>
      <p:font typeface="Poppins Medium" charset="1" panose="00000600000000000000"/>
      <p:regular r:id="rId26"/>
    </p:embeddedFont>
    <p:embeddedFont>
      <p:font typeface="Poppins Medium Italics" charset="1" panose="00000600000000000000"/>
      <p:regular r:id="rId27"/>
    </p:embeddedFont>
    <p:embeddedFont>
      <p:font typeface="Poppins Semi-Bold" charset="1" panose="00000700000000000000"/>
      <p:regular r:id="rId28"/>
    </p:embeddedFont>
    <p:embeddedFont>
      <p:font typeface="Poppins Semi-Bold Italics" charset="1" panose="00000700000000000000"/>
      <p:regular r:id="rId29"/>
    </p:embeddedFont>
    <p:embeddedFont>
      <p:font typeface="Poppins Ultra-Bold" charset="1" panose="00000900000000000000"/>
      <p:regular r:id="rId30"/>
    </p:embeddedFont>
    <p:embeddedFont>
      <p:font typeface="Poppins Ultra-Bold Italics" charset="1" panose="00000900000000000000"/>
      <p:regular r:id="rId31"/>
    </p:embeddedFont>
    <p:embeddedFont>
      <p:font typeface="Poppins Heavy" charset="1" panose="00000A00000000000000"/>
      <p:regular r:id="rId32"/>
    </p:embeddedFont>
    <p:embeddedFont>
      <p:font typeface="Poppins Heavy Italics" charset="1" panose="00000A00000000000000"/>
      <p:regular r:id="rId33"/>
    </p:embeddedFont>
    <p:embeddedFont>
      <p:font typeface="Emmali" charset="1" panose="00000000000000000000"/>
      <p:regular r:id="rId34"/>
    </p:embeddedFont>
    <p:embeddedFont>
      <p:font typeface="Emmali Bold" charset="1" panose="00000000000000000000"/>
      <p:regular r:id="rId35"/>
    </p:embeddedFont>
    <p:embeddedFont>
      <p:font typeface="Emmali Italics" charset="1" panose="00000000000000000000"/>
      <p:regular r:id="rId36"/>
    </p:embeddedFont>
    <p:embeddedFont>
      <p:font typeface="Emmali Bold Italics" charset="1" panose="00000000000000000000"/>
      <p:regular r:id="rId37"/>
    </p:embeddedFont>
    <p:embeddedFont>
      <p:font typeface="Emmali Thin" charset="1" panose="00000000000000000000"/>
      <p:regular r:id="rId38"/>
    </p:embeddedFont>
    <p:embeddedFont>
      <p:font typeface="Emmali Thin Italics" charset="1" panose="00000000000000000000"/>
      <p:regular r:id="rId39"/>
    </p:embeddedFont>
    <p:embeddedFont>
      <p:font typeface="Emmali Light" charset="1" panose="00000000000000000000"/>
      <p:regular r:id="rId40"/>
    </p:embeddedFont>
    <p:embeddedFont>
      <p:font typeface="Emmali Light Italics" charset="1" panose="00000000000000000000"/>
      <p:regular r:id="rId41"/>
    </p:embeddedFont>
    <p:embeddedFont>
      <p:font typeface="Emmali Medium" charset="1" panose="00000000000000000000"/>
      <p:regular r:id="rId42"/>
    </p:embeddedFont>
    <p:embeddedFont>
      <p:font typeface="Emmali Medium Italics" charset="1" panose="00000000000000000000"/>
      <p:regular r:id="rId43"/>
    </p:embeddedFont>
    <p:embeddedFont>
      <p:font typeface="Emmali Semi-Bold" charset="1" panose="00000000000000000000"/>
      <p:regular r:id="rId44"/>
    </p:embeddedFont>
    <p:embeddedFont>
      <p:font typeface="Emmali Semi-Bold Italics" charset="1" panose="00000000000000000000"/>
      <p:regular r:id="rId45"/>
    </p:embeddedFont>
    <p:embeddedFont>
      <p:font typeface="Emmali Ultra-Bold" charset="1" panose="00000000000000000000"/>
      <p:regular r:id="rId46"/>
    </p:embeddedFont>
    <p:embeddedFont>
      <p:font typeface="Emmali Ultra-Bold Italics" charset="1" panose="00000000000000000000"/>
      <p:regular r:id="rId47"/>
    </p:embeddedFont>
    <p:embeddedFont>
      <p:font typeface="Emmali Heavy" charset="1" panose="00000000000000000000"/>
      <p:regular r:id="rId48"/>
    </p:embeddedFont>
    <p:embeddedFont>
      <p:font typeface="Emmali Heavy Italics" charset="1" panose="00000000000000000000"/>
      <p:regular r:id="rId49"/>
    </p:embeddedFont>
    <p:embeddedFont>
      <p:font typeface="Open Sans" charset="1" panose="020B0606030504020204"/>
      <p:regular r:id="rId50"/>
    </p:embeddedFont>
    <p:embeddedFont>
      <p:font typeface="Open Sans Bold" charset="1" panose="020B0806030504020204"/>
      <p:regular r:id="rId51"/>
    </p:embeddedFont>
    <p:embeddedFont>
      <p:font typeface="Open Sans Italics" charset="1" panose="020B0606030504020204"/>
      <p:regular r:id="rId52"/>
    </p:embeddedFont>
    <p:embeddedFont>
      <p:font typeface="Open Sans Bold Italics" charset="1" panose="020B0806030504020204"/>
      <p:regular r:id="rId53"/>
    </p:embeddedFont>
    <p:embeddedFont>
      <p:font typeface="Open Sans Light" charset="1" panose="020B0306030504020204"/>
      <p:regular r:id="rId54"/>
    </p:embeddedFont>
    <p:embeddedFont>
      <p:font typeface="Open Sans Light Italics" charset="1" panose="020B0306030504020204"/>
      <p:regular r:id="rId55"/>
    </p:embeddedFont>
    <p:embeddedFont>
      <p:font typeface="Open Sans Ultra-Bold" charset="1" panose="00000000000000000000"/>
      <p:regular r:id="rId56"/>
    </p:embeddedFont>
    <p:embeddedFont>
      <p:font typeface="Open Sans Ultra-Bold Italics" charset="1" panose="0000000000000000000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slides/slide1.xml" Type="http://schemas.openxmlformats.org/officeDocument/2006/relationships/slide"/><Relationship Id="rId59" Target="slides/slide2.xml" Type="http://schemas.openxmlformats.org/officeDocument/2006/relationships/slide"/><Relationship Id="rId6" Target="fonts/font6.fntdata" Type="http://schemas.openxmlformats.org/officeDocument/2006/relationships/font"/><Relationship Id="rId60" Target="slides/slide3.xml" Type="http://schemas.openxmlformats.org/officeDocument/2006/relationships/slide"/><Relationship Id="rId61" Target="slides/slide4.xml" Type="http://schemas.openxmlformats.org/officeDocument/2006/relationships/slide"/><Relationship Id="rId62" Target="slides/slide5.xml" Type="http://schemas.openxmlformats.org/officeDocument/2006/relationships/slide"/><Relationship Id="rId63" Target="slides/slide6.xml" Type="http://schemas.openxmlformats.org/officeDocument/2006/relationships/slide"/><Relationship Id="rId64" Target="slides/slide7.xml" Type="http://schemas.openxmlformats.org/officeDocument/2006/relationships/slide"/><Relationship Id="rId65" Target="slides/slide8.xml" Type="http://schemas.openxmlformats.org/officeDocument/2006/relationships/slide"/><Relationship Id="rId66" Target="slides/slide9.xml" Type="http://schemas.openxmlformats.org/officeDocument/2006/relationships/slide"/><Relationship Id="rId67" Target="slides/slide10.xml" Type="http://schemas.openxmlformats.org/officeDocument/2006/relationships/slide"/><Relationship Id="rId68" Target="slides/slide11.xml" Type="http://schemas.openxmlformats.org/officeDocument/2006/relationships/slide"/><Relationship Id="rId69" Target="slides/slide12.xml" Type="http://schemas.openxmlformats.org/officeDocument/2006/relationships/slide"/><Relationship Id="rId7" Target="fonts/font7.fntdata" Type="http://schemas.openxmlformats.org/officeDocument/2006/relationships/font"/><Relationship Id="rId70" Target="slides/slide13.xml" Type="http://schemas.openxmlformats.org/officeDocument/2006/relationships/slide"/><Relationship Id="rId71" Target="slides/slide14.xml" Type="http://schemas.openxmlformats.org/officeDocument/2006/relationships/slide"/><Relationship Id="rId72" Target="slides/slide15.xml" Type="http://schemas.openxmlformats.org/officeDocument/2006/relationships/slide"/><Relationship Id="rId73" Target="slides/slide16.xml" Type="http://schemas.openxmlformats.org/officeDocument/2006/relationships/slide"/><Relationship Id="rId74" Target="slides/slide17.xml" Type="http://schemas.openxmlformats.org/officeDocument/2006/relationships/slide"/><Relationship Id="rId75" Target="slides/slide18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jpe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32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32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7.jpe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27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30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30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31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31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-6305535" y="-4278582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3"/>
                </a:lnTo>
                <a:lnTo>
                  <a:pt x="14926806" y="15972263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4565" y="6644534"/>
            <a:ext cx="6834493" cy="6797213"/>
          </a:xfrm>
          <a:custGeom>
            <a:avLst/>
            <a:gdLst/>
            <a:ahLst/>
            <a:cxnLst/>
            <a:rect r="r" b="b" t="t" l="l"/>
            <a:pathLst>
              <a:path h="6797213" w="6834493">
                <a:moveTo>
                  <a:pt x="0" y="0"/>
                </a:moveTo>
                <a:lnTo>
                  <a:pt x="6834493" y="0"/>
                </a:lnTo>
                <a:lnTo>
                  <a:pt x="6834493" y="6797214"/>
                </a:lnTo>
                <a:lnTo>
                  <a:pt x="0" y="679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319192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9931631" y="0"/>
                </a:moveTo>
                <a:lnTo>
                  <a:pt x="0" y="0"/>
                </a:lnTo>
                <a:lnTo>
                  <a:pt x="0" y="10287000"/>
                </a:lnTo>
                <a:lnTo>
                  <a:pt x="9931631" y="10287000"/>
                </a:lnTo>
                <a:lnTo>
                  <a:pt x="9931631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1421179" y="-1917215"/>
            <a:ext cx="8272066" cy="8851433"/>
          </a:xfrm>
          <a:custGeom>
            <a:avLst/>
            <a:gdLst/>
            <a:ahLst/>
            <a:cxnLst/>
            <a:rect r="r" b="b" t="t" l="l"/>
            <a:pathLst>
              <a:path h="8851433" w="8272066">
                <a:moveTo>
                  <a:pt x="0" y="0"/>
                </a:moveTo>
                <a:lnTo>
                  <a:pt x="8272066" y="0"/>
                </a:lnTo>
                <a:lnTo>
                  <a:pt x="8272066" y="8851432"/>
                </a:lnTo>
                <a:lnTo>
                  <a:pt x="0" y="8851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572991" y="8454480"/>
            <a:ext cx="4018037" cy="803820"/>
            <a:chOff x="0" y="0"/>
            <a:chExt cx="1058248" cy="21170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58248" cy="211706"/>
            </a:xfrm>
            <a:custGeom>
              <a:avLst/>
              <a:gdLst/>
              <a:ahLst/>
              <a:cxnLst/>
              <a:rect r="r" b="b" t="t" l="l"/>
              <a:pathLst>
                <a:path h="211706" w="1058248">
                  <a:moveTo>
                    <a:pt x="98266" y="0"/>
                  </a:moveTo>
                  <a:lnTo>
                    <a:pt x="959982" y="0"/>
                  </a:lnTo>
                  <a:cubicBezTo>
                    <a:pt x="986044" y="0"/>
                    <a:pt x="1011038" y="10353"/>
                    <a:pt x="1029467" y="28782"/>
                  </a:cubicBezTo>
                  <a:cubicBezTo>
                    <a:pt x="1047895" y="47210"/>
                    <a:pt x="1058248" y="72205"/>
                    <a:pt x="1058248" y="98266"/>
                  </a:cubicBezTo>
                  <a:lnTo>
                    <a:pt x="1058248" y="113439"/>
                  </a:lnTo>
                  <a:cubicBezTo>
                    <a:pt x="1058248" y="139501"/>
                    <a:pt x="1047895" y="164496"/>
                    <a:pt x="1029467" y="182924"/>
                  </a:cubicBezTo>
                  <a:cubicBezTo>
                    <a:pt x="1011038" y="201353"/>
                    <a:pt x="986044" y="211706"/>
                    <a:pt x="959982" y="211706"/>
                  </a:cubicBezTo>
                  <a:lnTo>
                    <a:pt x="98266" y="211706"/>
                  </a:lnTo>
                  <a:cubicBezTo>
                    <a:pt x="72205" y="211706"/>
                    <a:pt x="47210" y="201353"/>
                    <a:pt x="28782" y="182924"/>
                  </a:cubicBezTo>
                  <a:cubicBezTo>
                    <a:pt x="10353" y="164496"/>
                    <a:pt x="0" y="139501"/>
                    <a:pt x="0" y="113439"/>
                  </a:cubicBezTo>
                  <a:lnTo>
                    <a:pt x="0" y="98266"/>
                  </a:lnTo>
                  <a:cubicBezTo>
                    <a:pt x="0" y="72205"/>
                    <a:pt x="10353" y="47210"/>
                    <a:pt x="28782" y="28782"/>
                  </a:cubicBezTo>
                  <a:cubicBezTo>
                    <a:pt x="47210" y="10353"/>
                    <a:pt x="72205" y="0"/>
                    <a:pt x="98266" y="0"/>
                  </a:cubicBezTo>
                  <a:close/>
                </a:path>
              </a:pathLst>
            </a:custGeom>
            <a:solidFill>
              <a:srgbClr val="99000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058248" cy="2498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2788425">
            <a:off x="7956978" y="-3297160"/>
            <a:ext cx="5676149" cy="6254709"/>
          </a:xfrm>
          <a:custGeom>
            <a:avLst/>
            <a:gdLst/>
            <a:ahLst/>
            <a:cxnLst/>
            <a:rect r="r" b="b" t="t" l="l"/>
            <a:pathLst>
              <a:path h="6254709" w="5676149">
                <a:moveTo>
                  <a:pt x="0" y="0"/>
                </a:moveTo>
                <a:lnTo>
                  <a:pt x="5676148" y="0"/>
                </a:lnTo>
                <a:lnTo>
                  <a:pt x="5676148" y="6254710"/>
                </a:lnTo>
                <a:lnTo>
                  <a:pt x="0" y="6254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1086" y="9258300"/>
            <a:ext cx="2697683" cy="2687873"/>
          </a:xfrm>
          <a:custGeom>
            <a:avLst/>
            <a:gdLst/>
            <a:ahLst/>
            <a:cxnLst/>
            <a:rect r="r" b="b" t="t" l="l"/>
            <a:pathLst>
              <a:path h="2687873" w="2697683">
                <a:moveTo>
                  <a:pt x="0" y="0"/>
                </a:moveTo>
                <a:lnTo>
                  <a:pt x="2697683" y="0"/>
                </a:lnTo>
                <a:lnTo>
                  <a:pt x="2697683" y="2687873"/>
                </a:lnTo>
                <a:lnTo>
                  <a:pt x="0" y="2687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70653" y="1778014"/>
            <a:ext cx="8823123" cy="3103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28"/>
              </a:lnSpc>
            </a:pPr>
            <a:r>
              <a:rPr lang="en-US" sz="12718">
                <a:solidFill>
                  <a:srgbClr val="990000"/>
                </a:solidFill>
                <a:latin typeface="Emmali Semi-Bold"/>
              </a:rPr>
              <a:t>EBEVEYN TUTUMLARI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870653" y="-1627532"/>
            <a:ext cx="3741306" cy="3727701"/>
          </a:xfrm>
          <a:custGeom>
            <a:avLst/>
            <a:gdLst/>
            <a:ahLst/>
            <a:cxnLst/>
            <a:rect r="r" b="b" t="t" l="l"/>
            <a:pathLst>
              <a:path h="3727701" w="3741306">
                <a:moveTo>
                  <a:pt x="0" y="0"/>
                </a:moveTo>
                <a:lnTo>
                  <a:pt x="3741306" y="0"/>
                </a:lnTo>
                <a:lnTo>
                  <a:pt x="3741306" y="3727701"/>
                </a:lnTo>
                <a:lnTo>
                  <a:pt x="0" y="3727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40194" y="476012"/>
            <a:ext cx="5800104" cy="580010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3132" t="0" r="-21256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751939">
            <a:off x="14633584" y="8213438"/>
            <a:ext cx="2889484" cy="1397788"/>
          </a:xfrm>
          <a:custGeom>
            <a:avLst/>
            <a:gdLst/>
            <a:ahLst/>
            <a:cxnLst/>
            <a:rect r="r" b="b" t="t" l="l"/>
            <a:pathLst>
              <a:path h="1397788" w="2889484">
                <a:moveTo>
                  <a:pt x="0" y="0"/>
                </a:moveTo>
                <a:lnTo>
                  <a:pt x="2889484" y="0"/>
                </a:lnTo>
                <a:lnTo>
                  <a:pt x="2889484" y="1397787"/>
                </a:lnTo>
                <a:lnTo>
                  <a:pt x="0" y="13977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545758" y="5224042"/>
            <a:ext cx="7502880" cy="24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4"/>
              </a:lnSpc>
            </a:pPr>
            <a:r>
              <a:rPr lang="en-US" sz="4589">
                <a:solidFill>
                  <a:srgbClr val="000000"/>
                </a:solidFill>
                <a:latin typeface="Poppins Bold"/>
              </a:rPr>
              <a:t>NİLÜFER HATUN MESLEKİ VE TEKNİK ANADOLU LİSESİ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572991" y="8592865"/>
            <a:ext cx="4018037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7F7F7"/>
                </a:solidFill>
                <a:latin typeface="Poppins"/>
              </a:rPr>
              <a:t>OSMANELİ-ARALIK 2023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476140" y="9237653"/>
            <a:ext cx="4318912" cy="805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276">
                <a:solidFill>
                  <a:srgbClr val="000000"/>
                </a:solidFill>
                <a:latin typeface="DejaVu Serif Bold"/>
              </a:rPr>
              <a:t>Rehberlik Servisi</a:t>
            </a:r>
          </a:p>
          <a:p>
            <a:pPr algn="ctr">
              <a:lnSpc>
                <a:spcPts val="3187"/>
              </a:lnSpc>
            </a:pPr>
            <a:r>
              <a:rPr lang="en-US" sz="2276">
                <a:solidFill>
                  <a:srgbClr val="000000"/>
                </a:solidFill>
                <a:latin typeface="DejaVu Serif Bold"/>
              </a:rPr>
              <a:t>Psk.Dan. Melike SAKARYA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708263" y="150208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9931631" y="0"/>
                </a:moveTo>
                <a:lnTo>
                  <a:pt x="0" y="0"/>
                </a:lnTo>
                <a:lnTo>
                  <a:pt x="0" y="10287000"/>
                </a:lnTo>
                <a:lnTo>
                  <a:pt x="9931631" y="10287000"/>
                </a:lnTo>
                <a:lnTo>
                  <a:pt x="9931631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9748343" cy="10587417"/>
            <a:chOff x="0" y="0"/>
            <a:chExt cx="2567465" cy="27884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8282706">
            <a:off x="12600865" y="6952360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8"/>
                </a:lnTo>
                <a:lnTo>
                  <a:pt x="0" y="5562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5400000">
            <a:off x="201119" y="2402925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0"/>
                </a:lnTo>
                <a:lnTo>
                  <a:pt x="10625847" y="11370070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08607" y="-95217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7" y="0"/>
                </a:lnTo>
                <a:lnTo>
                  <a:pt x="6631287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9799" y="365394"/>
            <a:ext cx="8033816" cy="2497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demokratik </a:t>
            </a:r>
          </a:p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TUTUM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008487" y="-657261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8" y="0"/>
                </a:lnTo>
                <a:lnTo>
                  <a:pt x="2322838" y="2314392"/>
                </a:lnTo>
                <a:lnTo>
                  <a:pt x="0" y="2314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03598" y="3472301"/>
            <a:ext cx="7269915" cy="5011256"/>
          </a:xfrm>
          <a:custGeom>
            <a:avLst/>
            <a:gdLst/>
            <a:ahLst/>
            <a:cxnLst/>
            <a:rect r="r" b="b" t="t" l="l"/>
            <a:pathLst>
              <a:path h="5011256" w="7269915">
                <a:moveTo>
                  <a:pt x="0" y="0"/>
                </a:moveTo>
                <a:lnTo>
                  <a:pt x="7269915" y="0"/>
                </a:lnTo>
                <a:lnTo>
                  <a:pt x="7269915" y="5011256"/>
                </a:lnTo>
                <a:lnTo>
                  <a:pt x="0" y="5011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471" t="-7366" r="-6902" b="-5402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65736" y="3415810"/>
            <a:ext cx="8724662" cy="6390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En ideal olan tutumdur.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Çocuklarını seven ve benimseyen, ilişkileri sevgi ve saygıya dayanan, sorunları konuşup danışarak çözümleyen anne-baba tutumudur.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Bu tutuma sahip anne-babalar, çocuklarına karşı hoşgörü sahibi, çocuklarını destekleyen, bazı sınırlamalar dışında isteklerini diledikleri biçimde gerçekleştirmelerine izin verirler.</a:t>
            </a:r>
          </a:p>
          <a:p>
            <a:pPr>
              <a:lnSpc>
                <a:spcPts val="422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708263" y="150208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9931631" y="0"/>
                </a:moveTo>
                <a:lnTo>
                  <a:pt x="0" y="0"/>
                </a:lnTo>
                <a:lnTo>
                  <a:pt x="0" y="10287000"/>
                </a:lnTo>
                <a:lnTo>
                  <a:pt x="9931631" y="10287000"/>
                </a:lnTo>
                <a:lnTo>
                  <a:pt x="9931631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9748343" cy="10587417"/>
            <a:chOff x="0" y="0"/>
            <a:chExt cx="2567465" cy="27884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8282706">
            <a:off x="12600865" y="6952360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8"/>
                </a:lnTo>
                <a:lnTo>
                  <a:pt x="0" y="5562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5400000">
            <a:off x="201119" y="2402925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0"/>
                </a:lnTo>
                <a:lnTo>
                  <a:pt x="10625847" y="11370070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08607" y="-95217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7" y="0"/>
                </a:lnTo>
                <a:lnTo>
                  <a:pt x="6631287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9799" y="365394"/>
            <a:ext cx="8033816" cy="2497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demokratik </a:t>
            </a:r>
          </a:p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TUTUM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008487" y="-657261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8" y="0"/>
                </a:lnTo>
                <a:lnTo>
                  <a:pt x="2322838" y="2314392"/>
                </a:lnTo>
                <a:lnTo>
                  <a:pt x="0" y="2314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03598" y="3472301"/>
            <a:ext cx="7269915" cy="5011256"/>
          </a:xfrm>
          <a:custGeom>
            <a:avLst/>
            <a:gdLst/>
            <a:ahLst/>
            <a:cxnLst/>
            <a:rect r="r" b="b" t="t" l="l"/>
            <a:pathLst>
              <a:path h="5011256" w="7269915">
                <a:moveTo>
                  <a:pt x="0" y="0"/>
                </a:moveTo>
                <a:lnTo>
                  <a:pt x="7269915" y="0"/>
                </a:lnTo>
                <a:lnTo>
                  <a:pt x="7269915" y="5011256"/>
                </a:lnTo>
                <a:lnTo>
                  <a:pt x="0" y="5011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471" t="-7366" r="-6902" b="-5402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65736" y="3415810"/>
            <a:ext cx="8724662" cy="5857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Bu tutumda ailede gerginlik yerine, ılımlı, sıcak bir hava vardır. 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Ailede belli kurallar vardır. Ancak, bu kurallar dayakla, baskıyla, korkutmayla sürdürülmez; gönüllü benimsenmesi söz konusudur.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Çocuklara söz hakkı tanınmıştır. 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Anne babalar çocuklarının davranışlarını ilgi ve anlayışla izleyip, kendi ayakları üzerinde durabilecek şekilde yetiştirirler.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347654"/>
            <a:ext cx="18288000" cy="2261613"/>
            <a:chOff x="0" y="0"/>
            <a:chExt cx="4816593" cy="5956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95651"/>
            </a:xfrm>
            <a:custGeom>
              <a:avLst/>
              <a:gdLst/>
              <a:ahLst/>
              <a:cxnLst/>
              <a:rect r="r" b="b" t="t" l="l"/>
              <a:pathLst>
                <a:path h="5956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95651"/>
                  </a:lnTo>
                  <a:lnTo>
                    <a:pt x="0" y="595651"/>
                  </a:ln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633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46537" y="1466584"/>
            <a:ext cx="16794927" cy="182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9"/>
              </a:lnSpc>
            </a:pPr>
            <a:r>
              <a:rPr lang="en-US" sz="10699">
                <a:solidFill>
                  <a:srgbClr val="FFFFFF"/>
                </a:solidFill>
                <a:latin typeface="Bike Park"/>
              </a:rPr>
              <a:t>EBEVEYNLERE TAVSİYELER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31801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35135" y="-1471264"/>
            <a:ext cx="3124393" cy="3113032"/>
          </a:xfrm>
          <a:custGeom>
            <a:avLst/>
            <a:gdLst/>
            <a:ahLst/>
            <a:cxnLst/>
            <a:rect r="r" b="b" t="t" l="l"/>
            <a:pathLst>
              <a:path h="3113032" w="3124393">
                <a:moveTo>
                  <a:pt x="0" y="0"/>
                </a:moveTo>
                <a:lnTo>
                  <a:pt x="3124393" y="0"/>
                </a:lnTo>
                <a:lnTo>
                  <a:pt x="3124393" y="3113032"/>
                </a:lnTo>
                <a:lnTo>
                  <a:pt x="0" y="311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9799152">
            <a:off x="6671271" y="-4042782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4"/>
                </a:lnTo>
                <a:lnTo>
                  <a:pt x="14926806" y="15972264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686">
            <a:off x="10823154" y="6674323"/>
            <a:ext cx="10983544" cy="5381937"/>
          </a:xfrm>
          <a:custGeom>
            <a:avLst/>
            <a:gdLst/>
            <a:ahLst/>
            <a:cxnLst/>
            <a:rect r="r" b="b" t="t" l="l"/>
            <a:pathLst>
              <a:path h="5381937" w="10983544">
                <a:moveTo>
                  <a:pt x="0" y="0"/>
                </a:moveTo>
                <a:lnTo>
                  <a:pt x="10983544" y="0"/>
                </a:lnTo>
                <a:lnTo>
                  <a:pt x="10983544" y="5381937"/>
                </a:lnTo>
                <a:lnTo>
                  <a:pt x="0" y="538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26274" y="3827439"/>
            <a:ext cx="9262565" cy="5007236"/>
            <a:chOff x="0" y="0"/>
            <a:chExt cx="3417202" cy="1847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17202" cy="1847300"/>
            </a:xfrm>
            <a:custGeom>
              <a:avLst/>
              <a:gdLst/>
              <a:ahLst/>
              <a:cxnLst/>
              <a:rect r="r" b="b" t="t" l="l"/>
              <a:pathLst>
                <a:path h="1847300" w="3417202">
                  <a:moveTo>
                    <a:pt x="27582" y="0"/>
                  </a:moveTo>
                  <a:lnTo>
                    <a:pt x="3389619" y="0"/>
                  </a:lnTo>
                  <a:cubicBezTo>
                    <a:pt x="3404853" y="0"/>
                    <a:pt x="3417202" y="12349"/>
                    <a:pt x="3417202" y="27582"/>
                  </a:cubicBezTo>
                  <a:lnTo>
                    <a:pt x="3417202" y="1819717"/>
                  </a:lnTo>
                  <a:cubicBezTo>
                    <a:pt x="3417202" y="1827033"/>
                    <a:pt x="3414296" y="1834049"/>
                    <a:pt x="3409123" y="1839221"/>
                  </a:cubicBezTo>
                  <a:cubicBezTo>
                    <a:pt x="3403950" y="1844394"/>
                    <a:pt x="3396935" y="1847300"/>
                    <a:pt x="3389619" y="1847300"/>
                  </a:cubicBezTo>
                  <a:lnTo>
                    <a:pt x="27582" y="1847300"/>
                  </a:lnTo>
                  <a:cubicBezTo>
                    <a:pt x="12349" y="1847300"/>
                    <a:pt x="0" y="1834951"/>
                    <a:pt x="0" y="1819717"/>
                  </a:cubicBezTo>
                  <a:lnTo>
                    <a:pt x="0" y="27582"/>
                  </a:lnTo>
                  <a:cubicBezTo>
                    <a:pt x="0" y="20267"/>
                    <a:pt x="2906" y="13251"/>
                    <a:pt x="8079" y="8079"/>
                  </a:cubicBezTo>
                  <a:cubicBezTo>
                    <a:pt x="13251" y="2906"/>
                    <a:pt x="20267" y="0"/>
                    <a:pt x="27582" y="0"/>
                  </a:cubicBezTo>
                  <a:close/>
                </a:path>
              </a:pathLst>
            </a:custGeom>
            <a:solidFill>
              <a:srgbClr val="9900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417202" cy="1885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4044" y="3443945"/>
            <a:ext cx="3509643" cy="766989"/>
            <a:chOff x="0" y="0"/>
            <a:chExt cx="1294799" cy="2829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4799" cy="282962"/>
            </a:xfrm>
            <a:custGeom>
              <a:avLst/>
              <a:gdLst/>
              <a:ahLst/>
              <a:cxnLst/>
              <a:rect r="r" b="b" t="t" l="l"/>
              <a:pathLst>
                <a:path h="282962" w="1294799">
                  <a:moveTo>
                    <a:pt x="72795" y="0"/>
                  </a:moveTo>
                  <a:lnTo>
                    <a:pt x="1222004" y="0"/>
                  </a:lnTo>
                  <a:cubicBezTo>
                    <a:pt x="1241311" y="0"/>
                    <a:pt x="1259826" y="7669"/>
                    <a:pt x="1273478" y="21321"/>
                  </a:cubicBezTo>
                  <a:cubicBezTo>
                    <a:pt x="1287129" y="34973"/>
                    <a:pt x="1294799" y="53488"/>
                    <a:pt x="1294799" y="72795"/>
                  </a:cubicBezTo>
                  <a:lnTo>
                    <a:pt x="1294799" y="210167"/>
                  </a:lnTo>
                  <a:cubicBezTo>
                    <a:pt x="1294799" y="229474"/>
                    <a:pt x="1287129" y="247989"/>
                    <a:pt x="1273478" y="261641"/>
                  </a:cubicBezTo>
                  <a:cubicBezTo>
                    <a:pt x="1259826" y="275293"/>
                    <a:pt x="1241311" y="282962"/>
                    <a:pt x="1222004" y="282962"/>
                  </a:cubicBezTo>
                  <a:lnTo>
                    <a:pt x="72795" y="282962"/>
                  </a:lnTo>
                  <a:cubicBezTo>
                    <a:pt x="53488" y="282962"/>
                    <a:pt x="34973" y="275293"/>
                    <a:pt x="21321" y="261641"/>
                  </a:cubicBezTo>
                  <a:cubicBezTo>
                    <a:pt x="7669" y="247989"/>
                    <a:pt x="0" y="229474"/>
                    <a:pt x="0" y="210167"/>
                  </a:cubicBezTo>
                  <a:lnTo>
                    <a:pt x="0" y="72795"/>
                  </a:lnTo>
                  <a:cubicBezTo>
                    <a:pt x="0" y="53488"/>
                    <a:pt x="7669" y="34973"/>
                    <a:pt x="21321" y="21321"/>
                  </a:cubicBezTo>
                  <a:cubicBezTo>
                    <a:pt x="34973" y="7669"/>
                    <a:pt x="53488" y="0"/>
                    <a:pt x="72795" y="0"/>
                  </a:cubicBezTo>
                  <a:close/>
                </a:path>
              </a:pathLst>
            </a:custGeom>
            <a:solidFill>
              <a:srgbClr val="F7F7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94799" cy="3210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634729" y="4691315"/>
            <a:ext cx="8645654" cy="3174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Her çocuğun kapasitesi, yetenekleri, ilgileri, farklıdır. Çocuğunuzdan yapabileceklerinden fazlasını beklemek, onlara hayatları boyunca verebileceğiniz en büyük zarardır.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43893" y="3028858"/>
            <a:ext cx="3370637" cy="79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0">
                <a:solidFill>
                  <a:srgbClr val="FFFFFF"/>
                </a:solidFill>
                <a:latin typeface="Poppins"/>
              </a:rPr>
              <a:t>Give you low prices with the best service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2472039">
            <a:off x="14046561" y="-4774620"/>
            <a:ext cx="9468289" cy="7479948"/>
          </a:xfrm>
          <a:custGeom>
            <a:avLst/>
            <a:gdLst/>
            <a:ahLst/>
            <a:cxnLst/>
            <a:rect r="r" b="b" t="t" l="l"/>
            <a:pathLst>
              <a:path h="7479948" w="9468289">
                <a:moveTo>
                  <a:pt x="0" y="0"/>
                </a:moveTo>
                <a:lnTo>
                  <a:pt x="9468289" y="0"/>
                </a:lnTo>
                <a:lnTo>
                  <a:pt x="9468289" y="7479948"/>
                </a:lnTo>
                <a:lnTo>
                  <a:pt x="0" y="7479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595831" y="515563"/>
            <a:ext cx="7050819" cy="2300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3"/>
              </a:lnSpc>
            </a:pPr>
            <a:r>
              <a:rPr lang="en-US" sz="7967">
                <a:solidFill>
                  <a:srgbClr val="000000"/>
                </a:solidFill>
                <a:latin typeface="Children One"/>
              </a:rPr>
              <a:t>Sınırları Zorlamayalım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31801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35135" y="-1471264"/>
            <a:ext cx="3124393" cy="3113032"/>
          </a:xfrm>
          <a:custGeom>
            <a:avLst/>
            <a:gdLst/>
            <a:ahLst/>
            <a:cxnLst/>
            <a:rect r="r" b="b" t="t" l="l"/>
            <a:pathLst>
              <a:path h="3113032" w="3124393">
                <a:moveTo>
                  <a:pt x="0" y="0"/>
                </a:moveTo>
                <a:lnTo>
                  <a:pt x="3124393" y="0"/>
                </a:lnTo>
                <a:lnTo>
                  <a:pt x="3124393" y="3113032"/>
                </a:lnTo>
                <a:lnTo>
                  <a:pt x="0" y="311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9799152">
            <a:off x="6622050" y="-4542187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3"/>
                </a:lnTo>
                <a:lnTo>
                  <a:pt x="14926806" y="15972263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686">
            <a:off x="10823154" y="6674323"/>
            <a:ext cx="10983544" cy="5381937"/>
          </a:xfrm>
          <a:custGeom>
            <a:avLst/>
            <a:gdLst/>
            <a:ahLst/>
            <a:cxnLst/>
            <a:rect r="r" b="b" t="t" l="l"/>
            <a:pathLst>
              <a:path h="5381937" w="10983544">
                <a:moveTo>
                  <a:pt x="0" y="0"/>
                </a:moveTo>
                <a:lnTo>
                  <a:pt x="10983544" y="0"/>
                </a:lnTo>
                <a:lnTo>
                  <a:pt x="10983544" y="5381937"/>
                </a:lnTo>
                <a:lnTo>
                  <a:pt x="0" y="538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26274" y="3827439"/>
            <a:ext cx="9262565" cy="5007236"/>
            <a:chOff x="0" y="0"/>
            <a:chExt cx="3417202" cy="1847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17202" cy="1847300"/>
            </a:xfrm>
            <a:custGeom>
              <a:avLst/>
              <a:gdLst/>
              <a:ahLst/>
              <a:cxnLst/>
              <a:rect r="r" b="b" t="t" l="l"/>
              <a:pathLst>
                <a:path h="1847300" w="3417202">
                  <a:moveTo>
                    <a:pt x="27582" y="0"/>
                  </a:moveTo>
                  <a:lnTo>
                    <a:pt x="3389619" y="0"/>
                  </a:lnTo>
                  <a:cubicBezTo>
                    <a:pt x="3404853" y="0"/>
                    <a:pt x="3417202" y="12349"/>
                    <a:pt x="3417202" y="27582"/>
                  </a:cubicBezTo>
                  <a:lnTo>
                    <a:pt x="3417202" y="1819717"/>
                  </a:lnTo>
                  <a:cubicBezTo>
                    <a:pt x="3417202" y="1827033"/>
                    <a:pt x="3414296" y="1834049"/>
                    <a:pt x="3409123" y="1839221"/>
                  </a:cubicBezTo>
                  <a:cubicBezTo>
                    <a:pt x="3403950" y="1844394"/>
                    <a:pt x="3396935" y="1847300"/>
                    <a:pt x="3389619" y="1847300"/>
                  </a:cubicBezTo>
                  <a:lnTo>
                    <a:pt x="27582" y="1847300"/>
                  </a:lnTo>
                  <a:cubicBezTo>
                    <a:pt x="12349" y="1847300"/>
                    <a:pt x="0" y="1834951"/>
                    <a:pt x="0" y="1819717"/>
                  </a:cubicBezTo>
                  <a:lnTo>
                    <a:pt x="0" y="27582"/>
                  </a:lnTo>
                  <a:cubicBezTo>
                    <a:pt x="0" y="20267"/>
                    <a:pt x="2906" y="13251"/>
                    <a:pt x="8079" y="8079"/>
                  </a:cubicBezTo>
                  <a:cubicBezTo>
                    <a:pt x="13251" y="2906"/>
                    <a:pt x="20267" y="0"/>
                    <a:pt x="27582" y="0"/>
                  </a:cubicBezTo>
                  <a:close/>
                </a:path>
              </a:pathLst>
            </a:custGeom>
            <a:solidFill>
              <a:srgbClr val="9900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417202" cy="1885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4044" y="3443945"/>
            <a:ext cx="3509643" cy="766989"/>
            <a:chOff x="0" y="0"/>
            <a:chExt cx="1294799" cy="2829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4799" cy="282962"/>
            </a:xfrm>
            <a:custGeom>
              <a:avLst/>
              <a:gdLst/>
              <a:ahLst/>
              <a:cxnLst/>
              <a:rect r="r" b="b" t="t" l="l"/>
              <a:pathLst>
                <a:path h="282962" w="1294799">
                  <a:moveTo>
                    <a:pt x="72795" y="0"/>
                  </a:moveTo>
                  <a:lnTo>
                    <a:pt x="1222004" y="0"/>
                  </a:lnTo>
                  <a:cubicBezTo>
                    <a:pt x="1241311" y="0"/>
                    <a:pt x="1259826" y="7669"/>
                    <a:pt x="1273478" y="21321"/>
                  </a:cubicBezTo>
                  <a:cubicBezTo>
                    <a:pt x="1287129" y="34973"/>
                    <a:pt x="1294799" y="53488"/>
                    <a:pt x="1294799" y="72795"/>
                  </a:cubicBezTo>
                  <a:lnTo>
                    <a:pt x="1294799" y="210167"/>
                  </a:lnTo>
                  <a:cubicBezTo>
                    <a:pt x="1294799" y="229474"/>
                    <a:pt x="1287129" y="247989"/>
                    <a:pt x="1273478" y="261641"/>
                  </a:cubicBezTo>
                  <a:cubicBezTo>
                    <a:pt x="1259826" y="275293"/>
                    <a:pt x="1241311" y="282962"/>
                    <a:pt x="1222004" y="282962"/>
                  </a:cubicBezTo>
                  <a:lnTo>
                    <a:pt x="72795" y="282962"/>
                  </a:lnTo>
                  <a:cubicBezTo>
                    <a:pt x="53488" y="282962"/>
                    <a:pt x="34973" y="275293"/>
                    <a:pt x="21321" y="261641"/>
                  </a:cubicBezTo>
                  <a:cubicBezTo>
                    <a:pt x="7669" y="247989"/>
                    <a:pt x="0" y="229474"/>
                    <a:pt x="0" y="210167"/>
                  </a:cubicBezTo>
                  <a:lnTo>
                    <a:pt x="0" y="72795"/>
                  </a:lnTo>
                  <a:cubicBezTo>
                    <a:pt x="0" y="53488"/>
                    <a:pt x="7669" y="34973"/>
                    <a:pt x="21321" y="21321"/>
                  </a:cubicBezTo>
                  <a:cubicBezTo>
                    <a:pt x="34973" y="7669"/>
                    <a:pt x="53488" y="0"/>
                    <a:pt x="72795" y="0"/>
                  </a:cubicBezTo>
                  <a:close/>
                </a:path>
              </a:pathLst>
            </a:custGeom>
            <a:solidFill>
              <a:srgbClr val="F7F7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94799" cy="3210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867656" y="4375146"/>
            <a:ext cx="8179801" cy="3807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Aşırı kural koymak da, fazlasıyla kuralsız olmak da çocuğa zarar verir.</a:t>
            </a:r>
          </a:p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 Çocuk için evde düzenli ve kuralların olduğu bir ortam sağlayalım.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43893" y="3028858"/>
            <a:ext cx="3370637" cy="79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0">
                <a:solidFill>
                  <a:srgbClr val="FFFFFF"/>
                </a:solidFill>
                <a:latin typeface="Poppins"/>
              </a:rPr>
              <a:t>Give you low prices with the best service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2472039">
            <a:off x="14046561" y="-4774620"/>
            <a:ext cx="9468289" cy="7479948"/>
          </a:xfrm>
          <a:custGeom>
            <a:avLst/>
            <a:gdLst/>
            <a:ahLst/>
            <a:cxnLst/>
            <a:rect r="r" b="b" t="t" l="l"/>
            <a:pathLst>
              <a:path h="7479948" w="9468289">
                <a:moveTo>
                  <a:pt x="0" y="0"/>
                </a:moveTo>
                <a:lnTo>
                  <a:pt x="9468289" y="0"/>
                </a:lnTo>
                <a:lnTo>
                  <a:pt x="9468289" y="7479948"/>
                </a:lnTo>
                <a:lnTo>
                  <a:pt x="0" y="7479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129220" y="350333"/>
            <a:ext cx="6302326" cy="264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4"/>
              </a:lnSpc>
            </a:pPr>
            <a:r>
              <a:rPr lang="en-US" sz="9154">
                <a:solidFill>
                  <a:srgbClr val="000000"/>
                </a:solidFill>
                <a:latin typeface="Children One"/>
              </a:rPr>
              <a:t>Tutarlı Olalım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31801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35135" y="-1471264"/>
            <a:ext cx="3124393" cy="3113032"/>
          </a:xfrm>
          <a:custGeom>
            <a:avLst/>
            <a:gdLst/>
            <a:ahLst/>
            <a:cxnLst/>
            <a:rect r="r" b="b" t="t" l="l"/>
            <a:pathLst>
              <a:path h="3113032" w="3124393">
                <a:moveTo>
                  <a:pt x="0" y="0"/>
                </a:moveTo>
                <a:lnTo>
                  <a:pt x="3124393" y="0"/>
                </a:lnTo>
                <a:lnTo>
                  <a:pt x="3124393" y="3113032"/>
                </a:lnTo>
                <a:lnTo>
                  <a:pt x="0" y="311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9799152">
            <a:off x="6622050" y="-4542187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3"/>
                </a:lnTo>
                <a:lnTo>
                  <a:pt x="14926806" y="15972263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686">
            <a:off x="10823154" y="6674323"/>
            <a:ext cx="10983544" cy="5381937"/>
          </a:xfrm>
          <a:custGeom>
            <a:avLst/>
            <a:gdLst/>
            <a:ahLst/>
            <a:cxnLst/>
            <a:rect r="r" b="b" t="t" l="l"/>
            <a:pathLst>
              <a:path h="5381937" w="10983544">
                <a:moveTo>
                  <a:pt x="0" y="0"/>
                </a:moveTo>
                <a:lnTo>
                  <a:pt x="10983544" y="0"/>
                </a:lnTo>
                <a:lnTo>
                  <a:pt x="10983544" y="5381937"/>
                </a:lnTo>
                <a:lnTo>
                  <a:pt x="0" y="538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26274" y="3827439"/>
            <a:ext cx="9262565" cy="5007236"/>
            <a:chOff x="0" y="0"/>
            <a:chExt cx="3417202" cy="1847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17202" cy="1847300"/>
            </a:xfrm>
            <a:custGeom>
              <a:avLst/>
              <a:gdLst/>
              <a:ahLst/>
              <a:cxnLst/>
              <a:rect r="r" b="b" t="t" l="l"/>
              <a:pathLst>
                <a:path h="1847300" w="3417202">
                  <a:moveTo>
                    <a:pt x="27582" y="0"/>
                  </a:moveTo>
                  <a:lnTo>
                    <a:pt x="3389619" y="0"/>
                  </a:lnTo>
                  <a:cubicBezTo>
                    <a:pt x="3404853" y="0"/>
                    <a:pt x="3417202" y="12349"/>
                    <a:pt x="3417202" y="27582"/>
                  </a:cubicBezTo>
                  <a:lnTo>
                    <a:pt x="3417202" y="1819717"/>
                  </a:lnTo>
                  <a:cubicBezTo>
                    <a:pt x="3417202" y="1827033"/>
                    <a:pt x="3414296" y="1834049"/>
                    <a:pt x="3409123" y="1839221"/>
                  </a:cubicBezTo>
                  <a:cubicBezTo>
                    <a:pt x="3403950" y="1844394"/>
                    <a:pt x="3396935" y="1847300"/>
                    <a:pt x="3389619" y="1847300"/>
                  </a:cubicBezTo>
                  <a:lnTo>
                    <a:pt x="27582" y="1847300"/>
                  </a:lnTo>
                  <a:cubicBezTo>
                    <a:pt x="12349" y="1847300"/>
                    <a:pt x="0" y="1834951"/>
                    <a:pt x="0" y="1819717"/>
                  </a:cubicBezTo>
                  <a:lnTo>
                    <a:pt x="0" y="27582"/>
                  </a:lnTo>
                  <a:cubicBezTo>
                    <a:pt x="0" y="20267"/>
                    <a:pt x="2906" y="13251"/>
                    <a:pt x="8079" y="8079"/>
                  </a:cubicBezTo>
                  <a:cubicBezTo>
                    <a:pt x="13251" y="2906"/>
                    <a:pt x="20267" y="0"/>
                    <a:pt x="27582" y="0"/>
                  </a:cubicBezTo>
                  <a:close/>
                </a:path>
              </a:pathLst>
            </a:custGeom>
            <a:solidFill>
              <a:srgbClr val="9900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417202" cy="1885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4044" y="3443945"/>
            <a:ext cx="3509643" cy="766989"/>
            <a:chOff x="0" y="0"/>
            <a:chExt cx="1294799" cy="2829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4799" cy="282962"/>
            </a:xfrm>
            <a:custGeom>
              <a:avLst/>
              <a:gdLst/>
              <a:ahLst/>
              <a:cxnLst/>
              <a:rect r="r" b="b" t="t" l="l"/>
              <a:pathLst>
                <a:path h="282962" w="1294799">
                  <a:moveTo>
                    <a:pt x="72795" y="0"/>
                  </a:moveTo>
                  <a:lnTo>
                    <a:pt x="1222004" y="0"/>
                  </a:lnTo>
                  <a:cubicBezTo>
                    <a:pt x="1241311" y="0"/>
                    <a:pt x="1259826" y="7669"/>
                    <a:pt x="1273478" y="21321"/>
                  </a:cubicBezTo>
                  <a:cubicBezTo>
                    <a:pt x="1287129" y="34973"/>
                    <a:pt x="1294799" y="53488"/>
                    <a:pt x="1294799" y="72795"/>
                  </a:cubicBezTo>
                  <a:lnTo>
                    <a:pt x="1294799" y="210167"/>
                  </a:lnTo>
                  <a:cubicBezTo>
                    <a:pt x="1294799" y="229474"/>
                    <a:pt x="1287129" y="247989"/>
                    <a:pt x="1273478" y="261641"/>
                  </a:cubicBezTo>
                  <a:cubicBezTo>
                    <a:pt x="1259826" y="275293"/>
                    <a:pt x="1241311" y="282962"/>
                    <a:pt x="1222004" y="282962"/>
                  </a:cubicBezTo>
                  <a:lnTo>
                    <a:pt x="72795" y="282962"/>
                  </a:lnTo>
                  <a:cubicBezTo>
                    <a:pt x="53488" y="282962"/>
                    <a:pt x="34973" y="275293"/>
                    <a:pt x="21321" y="261641"/>
                  </a:cubicBezTo>
                  <a:cubicBezTo>
                    <a:pt x="7669" y="247989"/>
                    <a:pt x="0" y="229474"/>
                    <a:pt x="0" y="210167"/>
                  </a:cubicBezTo>
                  <a:lnTo>
                    <a:pt x="0" y="72795"/>
                  </a:lnTo>
                  <a:cubicBezTo>
                    <a:pt x="0" y="53488"/>
                    <a:pt x="7669" y="34973"/>
                    <a:pt x="21321" y="21321"/>
                  </a:cubicBezTo>
                  <a:cubicBezTo>
                    <a:pt x="34973" y="7669"/>
                    <a:pt x="53488" y="0"/>
                    <a:pt x="72795" y="0"/>
                  </a:cubicBezTo>
                  <a:close/>
                </a:path>
              </a:pathLst>
            </a:custGeom>
            <a:solidFill>
              <a:srgbClr val="F7F7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94799" cy="3210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867656" y="4375146"/>
            <a:ext cx="8179801" cy="3807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Çocuğumuzun, birçok davranışımızı örnek aldığını unutmayalım</a:t>
            </a:r>
          </a:p>
          <a:p>
            <a:pPr>
              <a:lnSpc>
                <a:spcPts val="5057"/>
              </a:lnSpc>
            </a:pPr>
          </a:p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Nasıl biri olmasını istiyorsak öncelikle biz o şekilde davranalım.</a:t>
            </a:r>
          </a:p>
          <a:p>
            <a:pPr>
              <a:lnSpc>
                <a:spcPts val="5057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443893" y="3028858"/>
            <a:ext cx="3370637" cy="79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0">
                <a:solidFill>
                  <a:srgbClr val="FFFFFF"/>
                </a:solidFill>
                <a:latin typeface="Poppins"/>
              </a:rPr>
              <a:t>Give you low prices with the best service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2472039">
            <a:off x="14046561" y="-4774620"/>
            <a:ext cx="9468289" cy="7479948"/>
          </a:xfrm>
          <a:custGeom>
            <a:avLst/>
            <a:gdLst/>
            <a:ahLst/>
            <a:cxnLst/>
            <a:rect r="r" b="b" t="t" l="l"/>
            <a:pathLst>
              <a:path h="7479948" w="9468289">
                <a:moveTo>
                  <a:pt x="0" y="0"/>
                </a:moveTo>
                <a:lnTo>
                  <a:pt x="9468289" y="0"/>
                </a:lnTo>
                <a:lnTo>
                  <a:pt x="9468289" y="7479948"/>
                </a:lnTo>
                <a:lnTo>
                  <a:pt x="0" y="7479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129220" y="350333"/>
            <a:ext cx="6302326" cy="264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4"/>
              </a:lnSpc>
            </a:pPr>
            <a:r>
              <a:rPr lang="en-US" sz="9154">
                <a:solidFill>
                  <a:srgbClr val="000000"/>
                </a:solidFill>
                <a:latin typeface="Children One"/>
              </a:rPr>
              <a:t>model</a:t>
            </a:r>
          </a:p>
          <a:p>
            <a:pPr algn="ctr">
              <a:lnSpc>
                <a:spcPts val="10344"/>
              </a:lnSpc>
            </a:pPr>
            <a:r>
              <a:rPr lang="en-US" sz="9154">
                <a:solidFill>
                  <a:srgbClr val="000000"/>
                </a:solidFill>
                <a:latin typeface="Children One"/>
              </a:rPr>
              <a:t>Olalım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31801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35135" y="-1471264"/>
            <a:ext cx="3124393" cy="3113032"/>
          </a:xfrm>
          <a:custGeom>
            <a:avLst/>
            <a:gdLst/>
            <a:ahLst/>
            <a:cxnLst/>
            <a:rect r="r" b="b" t="t" l="l"/>
            <a:pathLst>
              <a:path h="3113032" w="3124393">
                <a:moveTo>
                  <a:pt x="0" y="0"/>
                </a:moveTo>
                <a:lnTo>
                  <a:pt x="3124393" y="0"/>
                </a:lnTo>
                <a:lnTo>
                  <a:pt x="3124393" y="3113032"/>
                </a:lnTo>
                <a:lnTo>
                  <a:pt x="0" y="311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9799152">
            <a:off x="6622050" y="-4542187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3"/>
                </a:lnTo>
                <a:lnTo>
                  <a:pt x="14926806" y="15972263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686">
            <a:off x="10823154" y="6674323"/>
            <a:ext cx="10983544" cy="5381937"/>
          </a:xfrm>
          <a:custGeom>
            <a:avLst/>
            <a:gdLst/>
            <a:ahLst/>
            <a:cxnLst/>
            <a:rect r="r" b="b" t="t" l="l"/>
            <a:pathLst>
              <a:path h="5381937" w="10983544">
                <a:moveTo>
                  <a:pt x="0" y="0"/>
                </a:moveTo>
                <a:lnTo>
                  <a:pt x="10983544" y="0"/>
                </a:lnTo>
                <a:lnTo>
                  <a:pt x="10983544" y="5381937"/>
                </a:lnTo>
                <a:lnTo>
                  <a:pt x="0" y="538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26274" y="3827439"/>
            <a:ext cx="9262565" cy="5007236"/>
            <a:chOff x="0" y="0"/>
            <a:chExt cx="3417202" cy="1847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17202" cy="1847300"/>
            </a:xfrm>
            <a:custGeom>
              <a:avLst/>
              <a:gdLst/>
              <a:ahLst/>
              <a:cxnLst/>
              <a:rect r="r" b="b" t="t" l="l"/>
              <a:pathLst>
                <a:path h="1847300" w="3417202">
                  <a:moveTo>
                    <a:pt x="27582" y="0"/>
                  </a:moveTo>
                  <a:lnTo>
                    <a:pt x="3389619" y="0"/>
                  </a:lnTo>
                  <a:cubicBezTo>
                    <a:pt x="3404853" y="0"/>
                    <a:pt x="3417202" y="12349"/>
                    <a:pt x="3417202" y="27582"/>
                  </a:cubicBezTo>
                  <a:lnTo>
                    <a:pt x="3417202" y="1819717"/>
                  </a:lnTo>
                  <a:cubicBezTo>
                    <a:pt x="3417202" y="1827033"/>
                    <a:pt x="3414296" y="1834049"/>
                    <a:pt x="3409123" y="1839221"/>
                  </a:cubicBezTo>
                  <a:cubicBezTo>
                    <a:pt x="3403950" y="1844394"/>
                    <a:pt x="3396935" y="1847300"/>
                    <a:pt x="3389619" y="1847300"/>
                  </a:cubicBezTo>
                  <a:lnTo>
                    <a:pt x="27582" y="1847300"/>
                  </a:lnTo>
                  <a:cubicBezTo>
                    <a:pt x="12349" y="1847300"/>
                    <a:pt x="0" y="1834951"/>
                    <a:pt x="0" y="1819717"/>
                  </a:cubicBezTo>
                  <a:lnTo>
                    <a:pt x="0" y="27582"/>
                  </a:lnTo>
                  <a:cubicBezTo>
                    <a:pt x="0" y="20267"/>
                    <a:pt x="2906" y="13251"/>
                    <a:pt x="8079" y="8079"/>
                  </a:cubicBezTo>
                  <a:cubicBezTo>
                    <a:pt x="13251" y="2906"/>
                    <a:pt x="20267" y="0"/>
                    <a:pt x="27582" y="0"/>
                  </a:cubicBezTo>
                  <a:close/>
                </a:path>
              </a:pathLst>
            </a:custGeom>
            <a:solidFill>
              <a:srgbClr val="9900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417202" cy="1885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4044" y="3443945"/>
            <a:ext cx="3509643" cy="766989"/>
            <a:chOff x="0" y="0"/>
            <a:chExt cx="1294799" cy="2829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4799" cy="282962"/>
            </a:xfrm>
            <a:custGeom>
              <a:avLst/>
              <a:gdLst/>
              <a:ahLst/>
              <a:cxnLst/>
              <a:rect r="r" b="b" t="t" l="l"/>
              <a:pathLst>
                <a:path h="282962" w="1294799">
                  <a:moveTo>
                    <a:pt x="72795" y="0"/>
                  </a:moveTo>
                  <a:lnTo>
                    <a:pt x="1222004" y="0"/>
                  </a:lnTo>
                  <a:cubicBezTo>
                    <a:pt x="1241311" y="0"/>
                    <a:pt x="1259826" y="7669"/>
                    <a:pt x="1273478" y="21321"/>
                  </a:cubicBezTo>
                  <a:cubicBezTo>
                    <a:pt x="1287129" y="34973"/>
                    <a:pt x="1294799" y="53488"/>
                    <a:pt x="1294799" y="72795"/>
                  </a:cubicBezTo>
                  <a:lnTo>
                    <a:pt x="1294799" y="210167"/>
                  </a:lnTo>
                  <a:cubicBezTo>
                    <a:pt x="1294799" y="229474"/>
                    <a:pt x="1287129" y="247989"/>
                    <a:pt x="1273478" y="261641"/>
                  </a:cubicBezTo>
                  <a:cubicBezTo>
                    <a:pt x="1259826" y="275293"/>
                    <a:pt x="1241311" y="282962"/>
                    <a:pt x="1222004" y="282962"/>
                  </a:cubicBezTo>
                  <a:lnTo>
                    <a:pt x="72795" y="282962"/>
                  </a:lnTo>
                  <a:cubicBezTo>
                    <a:pt x="53488" y="282962"/>
                    <a:pt x="34973" y="275293"/>
                    <a:pt x="21321" y="261641"/>
                  </a:cubicBezTo>
                  <a:cubicBezTo>
                    <a:pt x="7669" y="247989"/>
                    <a:pt x="0" y="229474"/>
                    <a:pt x="0" y="210167"/>
                  </a:cubicBezTo>
                  <a:lnTo>
                    <a:pt x="0" y="72795"/>
                  </a:lnTo>
                  <a:cubicBezTo>
                    <a:pt x="0" y="53488"/>
                    <a:pt x="7669" y="34973"/>
                    <a:pt x="21321" y="21321"/>
                  </a:cubicBezTo>
                  <a:cubicBezTo>
                    <a:pt x="34973" y="7669"/>
                    <a:pt x="53488" y="0"/>
                    <a:pt x="72795" y="0"/>
                  </a:cubicBezTo>
                  <a:close/>
                </a:path>
              </a:pathLst>
            </a:custGeom>
            <a:solidFill>
              <a:srgbClr val="F7F7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94799" cy="3210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867656" y="4375146"/>
            <a:ext cx="8179801" cy="3807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Çocuğumuzu başkaları ile kıyaslamak aşağılık duygusuna neden olabilir. Çocuk kendi potansiyelini bu durum yüzünden yeterince gösteremeyebilir. Kaygı yaratır.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43893" y="3028858"/>
            <a:ext cx="3370637" cy="79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0">
                <a:solidFill>
                  <a:srgbClr val="FFFFFF"/>
                </a:solidFill>
                <a:latin typeface="Poppins"/>
              </a:rPr>
              <a:t>Give you low prices with the best service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2472039">
            <a:off x="14046561" y="-4774620"/>
            <a:ext cx="9468289" cy="7479948"/>
          </a:xfrm>
          <a:custGeom>
            <a:avLst/>
            <a:gdLst/>
            <a:ahLst/>
            <a:cxnLst/>
            <a:rect r="r" b="b" t="t" l="l"/>
            <a:pathLst>
              <a:path h="7479948" w="9468289">
                <a:moveTo>
                  <a:pt x="0" y="0"/>
                </a:moveTo>
                <a:lnTo>
                  <a:pt x="9468289" y="0"/>
                </a:lnTo>
                <a:lnTo>
                  <a:pt x="9468289" y="7479948"/>
                </a:lnTo>
                <a:lnTo>
                  <a:pt x="0" y="7479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129220" y="350333"/>
            <a:ext cx="6302326" cy="264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4"/>
              </a:lnSpc>
            </a:pPr>
            <a:r>
              <a:rPr lang="en-US" sz="9154">
                <a:solidFill>
                  <a:srgbClr val="000000"/>
                </a:solidFill>
                <a:latin typeface="Children One"/>
              </a:rPr>
              <a:t>KIYAS YAPMAYALIM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31801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35135" y="-1471264"/>
            <a:ext cx="3124393" cy="3113032"/>
          </a:xfrm>
          <a:custGeom>
            <a:avLst/>
            <a:gdLst/>
            <a:ahLst/>
            <a:cxnLst/>
            <a:rect r="r" b="b" t="t" l="l"/>
            <a:pathLst>
              <a:path h="3113032" w="3124393">
                <a:moveTo>
                  <a:pt x="0" y="0"/>
                </a:moveTo>
                <a:lnTo>
                  <a:pt x="3124393" y="0"/>
                </a:lnTo>
                <a:lnTo>
                  <a:pt x="3124393" y="3113032"/>
                </a:lnTo>
                <a:lnTo>
                  <a:pt x="0" y="311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9799152">
            <a:off x="6622050" y="-4542187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3"/>
                </a:lnTo>
                <a:lnTo>
                  <a:pt x="14926806" y="15972263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32686">
            <a:off x="10823154" y="6674323"/>
            <a:ext cx="10983544" cy="5381937"/>
          </a:xfrm>
          <a:custGeom>
            <a:avLst/>
            <a:gdLst/>
            <a:ahLst/>
            <a:cxnLst/>
            <a:rect r="r" b="b" t="t" l="l"/>
            <a:pathLst>
              <a:path h="5381937" w="10983544">
                <a:moveTo>
                  <a:pt x="0" y="0"/>
                </a:moveTo>
                <a:lnTo>
                  <a:pt x="10983544" y="0"/>
                </a:lnTo>
                <a:lnTo>
                  <a:pt x="10983544" y="5381937"/>
                </a:lnTo>
                <a:lnTo>
                  <a:pt x="0" y="538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26274" y="3827439"/>
            <a:ext cx="9262565" cy="5007236"/>
            <a:chOff x="0" y="0"/>
            <a:chExt cx="3417202" cy="1847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17202" cy="1847300"/>
            </a:xfrm>
            <a:custGeom>
              <a:avLst/>
              <a:gdLst/>
              <a:ahLst/>
              <a:cxnLst/>
              <a:rect r="r" b="b" t="t" l="l"/>
              <a:pathLst>
                <a:path h="1847300" w="3417202">
                  <a:moveTo>
                    <a:pt x="27582" y="0"/>
                  </a:moveTo>
                  <a:lnTo>
                    <a:pt x="3389619" y="0"/>
                  </a:lnTo>
                  <a:cubicBezTo>
                    <a:pt x="3404853" y="0"/>
                    <a:pt x="3417202" y="12349"/>
                    <a:pt x="3417202" y="27582"/>
                  </a:cubicBezTo>
                  <a:lnTo>
                    <a:pt x="3417202" y="1819717"/>
                  </a:lnTo>
                  <a:cubicBezTo>
                    <a:pt x="3417202" y="1827033"/>
                    <a:pt x="3414296" y="1834049"/>
                    <a:pt x="3409123" y="1839221"/>
                  </a:cubicBezTo>
                  <a:cubicBezTo>
                    <a:pt x="3403950" y="1844394"/>
                    <a:pt x="3396935" y="1847300"/>
                    <a:pt x="3389619" y="1847300"/>
                  </a:cubicBezTo>
                  <a:lnTo>
                    <a:pt x="27582" y="1847300"/>
                  </a:lnTo>
                  <a:cubicBezTo>
                    <a:pt x="12349" y="1847300"/>
                    <a:pt x="0" y="1834951"/>
                    <a:pt x="0" y="1819717"/>
                  </a:cubicBezTo>
                  <a:lnTo>
                    <a:pt x="0" y="27582"/>
                  </a:lnTo>
                  <a:cubicBezTo>
                    <a:pt x="0" y="20267"/>
                    <a:pt x="2906" y="13251"/>
                    <a:pt x="8079" y="8079"/>
                  </a:cubicBezTo>
                  <a:cubicBezTo>
                    <a:pt x="13251" y="2906"/>
                    <a:pt x="20267" y="0"/>
                    <a:pt x="27582" y="0"/>
                  </a:cubicBezTo>
                  <a:close/>
                </a:path>
              </a:pathLst>
            </a:custGeom>
            <a:solidFill>
              <a:srgbClr val="9900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417202" cy="1885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68654" y="3271672"/>
            <a:ext cx="3509643" cy="766989"/>
            <a:chOff x="0" y="0"/>
            <a:chExt cx="1294799" cy="2829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4799" cy="282962"/>
            </a:xfrm>
            <a:custGeom>
              <a:avLst/>
              <a:gdLst/>
              <a:ahLst/>
              <a:cxnLst/>
              <a:rect r="r" b="b" t="t" l="l"/>
              <a:pathLst>
                <a:path h="282962" w="1294799">
                  <a:moveTo>
                    <a:pt x="72795" y="0"/>
                  </a:moveTo>
                  <a:lnTo>
                    <a:pt x="1222004" y="0"/>
                  </a:lnTo>
                  <a:cubicBezTo>
                    <a:pt x="1241311" y="0"/>
                    <a:pt x="1259826" y="7669"/>
                    <a:pt x="1273478" y="21321"/>
                  </a:cubicBezTo>
                  <a:cubicBezTo>
                    <a:pt x="1287129" y="34973"/>
                    <a:pt x="1294799" y="53488"/>
                    <a:pt x="1294799" y="72795"/>
                  </a:cubicBezTo>
                  <a:lnTo>
                    <a:pt x="1294799" y="210167"/>
                  </a:lnTo>
                  <a:cubicBezTo>
                    <a:pt x="1294799" y="229474"/>
                    <a:pt x="1287129" y="247989"/>
                    <a:pt x="1273478" y="261641"/>
                  </a:cubicBezTo>
                  <a:cubicBezTo>
                    <a:pt x="1259826" y="275293"/>
                    <a:pt x="1241311" y="282962"/>
                    <a:pt x="1222004" y="282962"/>
                  </a:cubicBezTo>
                  <a:lnTo>
                    <a:pt x="72795" y="282962"/>
                  </a:lnTo>
                  <a:cubicBezTo>
                    <a:pt x="53488" y="282962"/>
                    <a:pt x="34973" y="275293"/>
                    <a:pt x="21321" y="261641"/>
                  </a:cubicBezTo>
                  <a:cubicBezTo>
                    <a:pt x="7669" y="247989"/>
                    <a:pt x="0" y="229474"/>
                    <a:pt x="0" y="210167"/>
                  </a:cubicBezTo>
                  <a:lnTo>
                    <a:pt x="0" y="72795"/>
                  </a:lnTo>
                  <a:cubicBezTo>
                    <a:pt x="0" y="53488"/>
                    <a:pt x="7669" y="34973"/>
                    <a:pt x="21321" y="21321"/>
                  </a:cubicBezTo>
                  <a:cubicBezTo>
                    <a:pt x="34973" y="7669"/>
                    <a:pt x="53488" y="0"/>
                    <a:pt x="72795" y="0"/>
                  </a:cubicBezTo>
                  <a:close/>
                </a:path>
              </a:pathLst>
            </a:custGeom>
            <a:solidFill>
              <a:srgbClr val="F7F7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94799" cy="3210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867656" y="4106158"/>
            <a:ext cx="8179801" cy="4439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•Eğitim ve diplomadan daha önemli bir şey; çocuğunuzla aranızdaki sıcak iletişimin kaybolmamasıdır.</a:t>
            </a:r>
          </a:p>
          <a:p>
            <a:pPr>
              <a:lnSpc>
                <a:spcPts val="5057"/>
              </a:lnSpc>
            </a:pPr>
          </a:p>
          <a:p>
            <a:pPr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Poppins"/>
              </a:rPr>
              <a:t>•Hayat boyu ihtiyacımız olacak en önemli tutumdur.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43893" y="3028858"/>
            <a:ext cx="3370637" cy="79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0">
                <a:solidFill>
                  <a:srgbClr val="FFFFFF"/>
                </a:solidFill>
                <a:latin typeface="Poppins"/>
              </a:rPr>
              <a:t>Give you low prices with the best service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2472039">
            <a:off x="14046561" y="-4774620"/>
            <a:ext cx="9468289" cy="7479948"/>
          </a:xfrm>
          <a:custGeom>
            <a:avLst/>
            <a:gdLst/>
            <a:ahLst/>
            <a:cxnLst/>
            <a:rect r="r" b="b" t="t" l="l"/>
            <a:pathLst>
              <a:path h="7479948" w="9468289">
                <a:moveTo>
                  <a:pt x="0" y="0"/>
                </a:moveTo>
                <a:lnTo>
                  <a:pt x="9468289" y="0"/>
                </a:lnTo>
                <a:lnTo>
                  <a:pt x="9468289" y="7479948"/>
                </a:lnTo>
                <a:lnTo>
                  <a:pt x="0" y="7479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442774" y="1793396"/>
            <a:ext cx="7285357" cy="3348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71"/>
              </a:lnSpc>
            </a:pPr>
            <a:r>
              <a:rPr lang="en-US" sz="7762">
                <a:solidFill>
                  <a:srgbClr val="000000"/>
                </a:solidFill>
                <a:latin typeface="Children One"/>
              </a:rPr>
              <a:t>en önemlisi; </a:t>
            </a:r>
          </a:p>
          <a:p>
            <a:pPr algn="ctr">
              <a:lnSpc>
                <a:spcPts val="8771"/>
              </a:lnSpc>
            </a:pPr>
            <a:r>
              <a:rPr lang="en-US" sz="7762">
                <a:solidFill>
                  <a:srgbClr val="000000"/>
                </a:solidFill>
                <a:latin typeface="Children One"/>
              </a:rPr>
              <a:t>İYİ BİR İLETİŞİM KURABİLMEK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5400000">
            <a:off x="-2809671" y="-5124998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4"/>
                </a:lnTo>
                <a:lnTo>
                  <a:pt x="14926806" y="15972264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45139" y="6413591"/>
            <a:ext cx="11721336" cy="9259855"/>
          </a:xfrm>
          <a:custGeom>
            <a:avLst/>
            <a:gdLst/>
            <a:ahLst/>
            <a:cxnLst/>
            <a:rect r="r" b="b" t="t" l="l"/>
            <a:pathLst>
              <a:path h="9259855" w="11721336">
                <a:moveTo>
                  <a:pt x="0" y="0"/>
                </a:moveTo>
                <a:lnTo>
                  <a:pt x="11721336" y="0"/>
                </a:lnTo>
                <a:lnTo>
                  <a:pt x="11721336" y="9259855"/>
                </a:lnTo>
                <a:lnTo>
                  <a:pt x="0" y="925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110052">
            <a:off x="-1976833" y="-2203268"/>
            <a:ext cx="9025949" cy="4885295"/>
          </a:xfrm>
          <a:custGeom>
            <a:avLst/>
            <a:gdLst/>
            <a:ahLst/>
            <a:cxnLst/>
            <a:rect r="r" b="b" t="t" l="l"/>
            <a:pathLst>
              <a:path h="4885295" w="9025949">
                <a:moveTo>
                  <a:pt x="0" y="0"/>
                </a:moveTo>
                <a:lnTo>
                  <a:pt x="9025949" y="0"/>
                </a:lnTo>
                <a:lnTo>
                  <a:pt x="9025949" y="4885295"/>
                </a:lnTo>
                <a:lnTo>
                  <a:pt x="0" y="4885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65164" y="3676068"/>
            <a:ext cx="9957672" cy="2639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576"/>
              </a:lnSpc>
            </a:pPr>
            <a:r>
              <a:rPr lang="en-US" sz="15411">
                <a:solidFill>
                  <a:srgbClr val="000000"/>
                </a:solidFill>
                <a:latin typeface="Children One"/>
              </a:rPr>
              <a:t>Teşekkürler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598197" y="-1151324"/>
            <a:ext cx="3741306" cy="3727701"/>
          </a:xfrm>
          <a:custGeom>
            <a:avLst/>
            <a:gdLst/>
            <a:ahLst/>
            <a:cxnLst/>
            <a:rect r="r" b="b" t="t" l="l"/>
            <a:pathLst>
              <a:path h="3727701" w="3741306">
                <a:moveTo>
                  <a:pt x="0" y="0"/>
                </a:moveTo>
                <a:lnTo>
                  <a:pt x="3741306" y="0"/>
                </a:lnTo>
                <a:lnTo>
                  <a:pt x="3741306" y="3727701"/>
                </a:lnTo>
                <a:lnTo>
                  <a:pt x="0" y="3727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87946" y="8497108"/>
            <a:ext cx="1527940" cy="1522384"/>
          </a:xfrm>
          <a:custGeom>
            <a:avLst/>
            <a:gdLst/>
            <a:ahLst/>
            <a:cxnLst/>
            <a:rect r="r" b="b" t="t" l="l"/>
            <a:pathLst>
              <a:path h="1522384" w="1527940">
                <a:moveTo>
                  <a:pt x="0" y="0"/>
                </a:moveTo>
                <a:lnTo>
                  <a:pt x="1527940" y="0"/>
                </a:lnTo>
                <a:lnTo>
                  <a:pt x="1527940" y="1522384"/>
                </a:lnTo>
                <a:lnTo>
                  <a:pt x="0" y="1522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88089">
            <a:off x="-3935766" y="-2531132"/>
            <a:ext cx="9470442" cy="4640516"/>
          </a:xfrm>
          <a:custGeom>
            <a:avLst/>
            <a:gdLst/>
            <a:ahLst/>
            <a:cxnLst/>
            <a:rect r="r" b="b" t="t" l="l"/>
            <a:pathLst>
              <a:path h="4640516" w="9470442">
                <a:moveTo>
                  <a:pt x="0" y="0"/>
                </a:moveTo>
                <a:lnTo>
                  <a:pt x="9470442" y="0"/>
                </a:lnTo>
                <a:lnTo>
                  <a:pt x="9470442" y="4640517"/>
                </a:lnTo>
                <a:lnTo>
                  <a:pt x="0" y="4640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2001661" y="-4498846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4"/>
                </a:lnTo>
                <a:lnTo>
                  <a:pt x="14926806" y="15972264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872181">
            <a:off x="16094988" y="4488481"/>
            <a:ext cx="7171974" cy="6777515"/>
          </a:xfrm>
          <a:custGeom>
            <a:avLst/>
            <a:gdLst/>
            <a:ahLst/>
            <a:cxnLst/>
            <a:rect r="r" b="b" t="t" l="l"/>
            <a:pathLst>
              <a:path h="6777515" w="7171974">
                <a:moveTo>
                  <a:pt x="0" y="0"/>
                </a:moveTo>
                <a:lnTo>
                  <a:pt x="7171973" y="0"/>
                </a:lnTo>
                <a:lnTo>
                  <a:pt x="7171973" y="6777516"/>
                </a:lnTo>
                <a:lnTo>
                  <a:pt x="0" y="677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437755" y="4876285"/>
            <a:ext cx="13412490" cy="4366528"/>
            <a:chOff x="0" y="0"/>
            <a:chExt cx="3532508" cy="115003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32508" cy="1150032"/>
            </a:xfrm>
            <a:custGeom>
              <a:avLst/>
              <a:gdLst/>
              <a:ahLst/>
              <a:cxnLst/>
              <a:rect r="r" b="b" t="t" l="l"/>
              <a:pathLst>
                <a:path h="1150032" w="3532508">
                  <a:moveTo>
                    <a:pt x="19048" y="0"/>
                  </a:moveTo>
                  <a:lnTo>
                    <a:pt x="3513460" y="0"/>
                  </a:lnTo>
                  <a:cubicBezTo>
                    <a:pt x="3518511" y="0"/>
                    <a:pt x="3523356" y="2007"/>
                    <a:pt x="3526929" y="5579"/>
                  </a:cubicBezTo>
                  <a:cubicBezTo>
                    <a:pt x="3530501" y="9151"/>
                    <a:pt x="3532508" y="13996"/>
                    <a:pt x="3532508" y="19048"/>
                  </a:cubicBezTo>
                  <a:lnTo>
                    <a:pt x="3532508" y="1130984"/>
                  </a:lnTo>
                  <a:cubicBezTo>
                    <a:pt x="3532508" y="1136036"/>
                    <a:pt x="3530501" y="1140881"/>
                    <a:pt x="3526929" y="1144453"/>
                  </a:cubicBezTo>
                  <a:cubicBezTo>
                    <a:pt x="3523356" y="1148025"/>
                    <a:pt x="3518511" y="1150032"/>
                    <a:pt x="3513460" y="1150032"/>
                  </a:cubicBezTo>
                  <a:lnTo>
                    <a:pt x="19048" y="1150032"/>
                  </a:lnTo>
                  <a:cubicBezTo>
                    <a:pt x="8528" y="1150032"/>
                    <a:pt x="0" y="1141504"/>
                    <a:pt x="0" y="1130984"/>
                  </a:cubicBezTo>
                  <a:lnTo>
                    <a:pt x="0" y="19048"/>
                  </a:lnTo>
                  <a:cubicBezTo>
                    <a:pt x="0" y="13996"/>
                    <a:pt x="2007" y="9151"/>
                    <a:pt x="5579" y="5579"/>
                  </a:cubicBezTo>
                  <a:cubicBezTo>
                    <a:pt x="9151" y="2007"/>
                    <a:pt x="13996" y="0"/>
                    <a:pt x="19048" y="0"/>
                  </a:cubicBezTo>
                  <a:close/>
                </a:path>
              </a:pathLst>
            </a:custGeom>
            <a:solidFill>
              <a:srgbClr val="990000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532508" cy="11881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841916" y="8102492"/>
            <a:ext cx="1523960" cy="1518418"/>
          </a:xfrm>
          <a:custGeom>
            <a:avLst/>
            <a:gdLst/>
            <a:ahLst/>
            <a:cxnLst/>
            <a:rect r="r" b="b" t="t" l="l"/>
            <a:pathLst>
              <a:path h="1518418" w="1523960">
                <a:moveTo>
                  <a:pt x="0" y="0"/>
                </a:moveTo>
                <a:lnTo>
                  <a:pt x="1523960" y="0"/>
                </a:lnTo>
                <a:lnTo>
                  <a:pt x="1523960" y="1518418"/>
                </a:lnTo>
                <a:lnTo>
                  <a:pt x="0" y="1518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2547" y="-1753578"/>
            <a:ext cx="3096669" cy="3085409"/>
          </a:xfrm>
          <a:custGeom>
            <a:avLst/>
            <a:gdLst/>
            <a:ahLst/>
            <a:cxnLst/>
            <a:rect r="r" b="b" t="t" l="l"/>
            <a:pathLst>
              <a:path h="3085409" w="3096669">
                <a:moveTo>
                  <a:pt x="0" y="0"/>
                </a:moveTo>
                <a:lnTo>
                  <a:pt x="3096670" y="0"/>
                </a:lnTo>
                <a:lnTo>
                  <a:pt x="3096670" y="3085409"/>
                </a:lnTo>
                <a:lnTo>
                  <a:pt x="0" y="308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4138" y="6973773"/>
            <a:ext cx="2571893" cy="3313227"/>
          </a:xfrm>
          <a:custGeom>
            <a:avLst/>
            <a:gdLst/>
            <a:ahLst/>
            <a:cxnLst/>
            <a:rect r="r" b="b" t="t" l="l"/>
            <a:pathLst>
              <a:path h="3313227" w="2571893">
                <a:moveTo>
                  <a:pt x="0" y="0"/>
                </a:moveTo>
                <a:lnTo>
                  <a:pt x="2571893" y="0"/>
                </a:lnTo>
                <a:lnTo>
                  <a:pt x="2571893" y="3313227"/>
                </a:lnTo>
                <a:lnTo>
                  <a:pt x="0" y="3313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03896" y="521811"/>
            <a:ext cx="2127065" cy="2599926"/>
          </a:xfrm>
          <a:custGeom>
            <a:avLst/>
            <a:gdLst/>
            <a:ahLst/>
            <a:cxnLst/>
            <a:rect r="r" b="b" t="t" l="l"/>
            <a:pathLst>
              <a:path h="2599926" w="2127065">
                <a:moveTo>
                  <a:pt x="0" y="0"/>
                </a:moveTo>
                <a:lnTo>
                  <a:pt x="2127065" y="0"/>
                </a:lnTo>
                <a:lnTo>
                  <a:pt x="2127065" y="2599926"/>
                </a:lnTo>
                <a:lnTo>
                  <a:pt x="0" y="2599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033408" y="2332892"/>
            <a:ext cx="11808508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Children One"/>
              </a:rPr>
              <a:t>EĞİTİM AİLEDE BAŞLAR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39746" y="5156404"/>
            <a:ext cx="11911354" cy="373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79"/>
              </a:lnSpc>
              <a:spcBef>
                <a:spcPct val="0"/>
              </a:spcBef>
            </a:pPr>
            <a:r>
              <a:rPr lang="en-US" sz="4271">
                <a:solidFill>
                  <a:srgbClr val="FFFFFF"/>
                </a:solidFill>
                <a:latin typeface="Bike Park"/>
              </a:rPr>
              <a:t>Siz velilerimiz çocukların başarısında okul kadar önemli bir etkiye sahipsiniz.</a:t>
            </a:r>
          </a:p>
          <a:p>
            <a:pPr>
              <a:lnSpc>
                <a:spcPts val="5979"/>
              </a:lnSpc>
              <a:spcBef>
                <a:spcPct val="0"/>
              </a:spcBef>
            </a:pPr>
          </a:p>
          <a:p>
            <a:pPr>
              <a:lnSpc>
                <a:spcPts val="5979"/>
              </a:lnSpc>
              <a:spcBef>
                <a:spcPct val="0"/>
              </a:spcBef>
            </a:pPr>
            <a:r>
              <a:rPr lang="en-US" sz="4271">
                <a:solidFill>
                  <a:srgbClr val="FFFFFF"/>
                </a:solidFill>
                <a:latin typeface="Bike Park"/>
              </a:rPr>
              <a:t>Aile ne kadar sağlıklı ve bilinçli ise çocukların başarı düzeyleri o kadar yükselir.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488089">
            <a:off x="-3935766" y="-2531132"/>
            <a:ext cx="9470442" cy="4640516"/>
          </a:xfrm>
          <a:custGeom>
            <a:avLst/>
            <a:gdLst/>
            <a:ahLst/>
            <a:cxnLst/>
            <a:rect r="r" b="b" t="t" l="l"/>
            <a:pathLst>
              <a:path h="4640516" w="9470442">
                <a:moveTo>
                  <a:pt x="0" y="0"/>
                </a:moveTo>
                <a:lnTo>
                  <a:pt x="9470442" y="0"/>
                </a:lnTo>
                <a:lnTo>
                  <a:pt x="9470442" y="4640517"/>
                </a:lnTo>
                <a:lnTo>
                  <a:pt x="0" y="4640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2001661" y="-4498846"/>
            <a:ext cx="14926806" cy="15972263"/>
          </a:xfrm>
          <a:custGeom>
            <a:avLst/>
            <a:gdLst/>
            <a:ahLst/>
            <a:cxnLst/>
            <a:rect r="r" b="b" t="t" l="l"/>
            <a:pathLst>
              <a:path h="15972263" w="14926806">
                <a:moveTo>
                  <a:pt x="14926806" y="0"/>
                </a:moveTo>
                <a:lnTo>
                  <a:pt x="0" y="0"/>
                </a:lnTo>
                <a:lnTo>
                  <a:pt x="0" y="15972264"/>
                </a:lnTo>
                <a:lnTo>
                  <a:pt x="14926806" y="15972264"/>
                </a:lnTo>
                <a:lnTo>
                  <a:pt x="149268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550175">
            <a:off x="12632227" y="5869542"/>
            <a:ext cx="7171974" cy="6777515"/>
          </a:xfrm>
          <a:custGeom>
            <a:avLst/>
            <a:gdLst/>
            <a:ahLst/>
            <a:cxnLst/>
            <a:rect r="r" b="b" t="t" l="l"/>
            <a:pathLst>
              <a:path h="6777515" w="7171974">
                <a:moveTo>
                  <a:pt x="0" y="0"/>
                </a:moveTo>
                <a:lnTo>
                  <a:pt x="7171973" y="0"/>
                </a:lnTo>
                <a:lnTo>
                  <a:pt x="7171973" y="6777516"/>
                </a:lnTo>
                <a:lnTo>
                  <a:pt x="0" y="677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68879" y="9432271"/>
            <a:ext cx="1523960" cy="1518418"/>
          </a:xfrm>
          <a:custGeom>
            <a:avLst/>
            <a:gdLst/>
            <a:ahLst/>
            <a:cxnLst/>
            <a:rect r="r" b="b" t="t" l="l"/>
            <a:pathLst>
              <a:path h="1518418" w="1523960">
                <a:moveTo>
                  <a:pt x="0" y="0"/>
                </a:moveTo>
                <a:lnTo>
                  <a:pt x="1523960" y="0"/>
                </a:lnTo>
                <a:lnTo>
                  <a:pt x="1523960" y="1518418"/>
                </a:lnTo>
                <a:lnTo>
                  <a:pt x="0" y="1518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2547" y="-1753578"/>
            <a:ext cx="3096669" cy="3085409"/>
          </a:xfrm>
          <a:custGeom>
            <a:avLst/>
            <a:gdLst/>
            <a:ahLst/>
            <a:cxnLst/>
            <a:rect r="r" b="b" t="t" l="l"/>
            <a:pathLst>
              <a:path h="3085409" w="3096669">
                <a:moveTo>
                  <a:pt x="0" y="0"/>
                </a:moveTo>
                <a:lnTo>
                  <a:pt x="3096670" y="0"/>
                </a:lnTo>
                <a:lnTo>
                  <a:pt x="3096670" y="3085409"/>
                </a:lnTo>
                <a:lnTo>
                  <a:pt x="0" y="308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586139" y="3487286"/>
            <a:ext cx="10379264" cy="4763173"/>
            <a:chOff x="-161290" y="232410"/>
            <a:chExt cx="12611100" cy="57873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11100" cy="5787390"/>
            </a:xfrm>
            <a:custGeom>
              <a:avLst/>
              <a:gdLst/>
              <a:ahLst/>
              <a:cxnLst/>
              <a:rect r="r" b="b" t="t" l="l"/>
              <a:pathLst>
                <a:path h="5787390" w="1261110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10"/>
              <a:stretch>
                <a:fillRect l="0" t="-9032" r="0" b="-32415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793125" y="1638944"/>
            <a:ext cx="8127028" cy="3779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97268" indent="-448634" lvl="1">
              <a:lnSpc>
                <a:spcPts val="7605"/>
              </a:lnSpc>
              <a:buFont typeface="Arial"/>
              <a:buChar char="•"/>
            </a:pPr>
            <a:r>
              <a:rPr lang="en-US" sz="4155">
                <a:solidFill>
                  <a:srgbClr val="000000"/>
                </a:solidFill>
                <a:latin typeface="Bike Park"/>
              </a:rPr>
              <a:t>Aşırı Koruyucu Tutum</a:t>
            </a:r>
          </a:p>
          <a:p>
            <a:pPr marL="897268" indent="-448634" lvl="1">
              <a:lnSpc>
                <a:spcPts val="7605"/>
              </a:lnSpc>
              <a:buFont typeface="Arial"/>
              <a:buChar char="•"/>
            </a:pPr>
            <a:r>
              <a:rPr lang="en-US" sz="4155">
                <a:solidFill>
                  <a:srgbClr val="000000"/>
                </a:solidFill>
                <a:latin typeface="Bike Park"/>
              </a:rPr>
              <a:t>Aşırı Baskıcı-Otoriter Tutum</a:t>
            </a:r>
          </a:p>
          <a:p>
            <a:pPr marL="897268" indent="-448634" lvl="1">
              <a:lnSpc>
                <a:spcPts val="7605"/>
              </a:lnSpc>
              <a:buFont typeface="Arial"/>
              <a:buChar char="•"/>
            </a:pPr>
            <a:r>
              <a:rPr lang="en-US" sz="4155">
                <a:solidFill>
                  <a:srgbClr val="000000"/>
                </a:solidFill>
                <a:latin typeface="Bike Park"/>
              </a:rPr>
              <a:t>Aşırı Hoşgörülü Tutum</a:t>
            </a:r>
          </a:p>
          <a:p>
            <a:pPr marL="897268" indent="-448634" lvl="1">
              <a:lnSpc>
                <a:spcPts val="7605"/>
              </a:lnSpc>
              <a:buFont typeface="Arial"/>
              <a:buChar char="•"/>
            </a:pPr>
            <a:r>
              <a:rPr lang="en-US" sz="4155">
                <a:solidFill>
                  <a:srgbClr val="000000"/>
                </a:solidFill>
                <a:latin typeface="Bike Park"/>
              </a:rPr>
              <a:t>Demokratik Anne-Baba Tutumu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7007" y="3457203"/>
            <a:ext cx="7723753" cy="5054493"/>
          </a:xfrm>
          <a:custGeom>
            <a:avLst/>
            <a:gdLst/>
            <a:ahLst/>
            <a:cxnLst/>
            <a:rect r="r" b="b" t="t" l="l"/>
            <a:pathLst>
              <a:path h="5054493" w="7723753">
                <a:moveTo>
                  <a:pt x="0" y="0"/>
                </a:moveTo>
                <a:lnTo>
                  <a:pt x="7723753" y="0"/>
                </a:lnTo>
                <a:lnTo>
                  <a:pt x="7723753" y="5054494"/>
                </a:lnTo>
                <a:lnTo>
                  <a:pt x="0" y="5054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04" r="0" b="-90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696496" y="0"/>
            <a:ext cx="9748343" cy="10587417"/>
            <a:chOff x="0" y="0"/>
            <a:chExt cx="2567465" cy="27884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0247263">
            <a:off x="16244723" y="4853788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9"/>
                </a:lnTo>
                <a:lnTo>
                  <a:pt x="0" y="556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5400000">
            <a:off x="9700867" y="5985640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1"/>
                </a:lnTo>
                <a:lnTo>
                  <a:pt x="10625847" y="11370071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7">
              <a:alphaModFix amt="8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952965" y="-1781514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8" y="0"/>
                </a:lnTo>
                <a:lnTo>
                  <a:pt x="6631288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689677" y="414210"/>
            <a:ext cx="8569623" cy="265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11"/>
              </a:lnSpc>
            </a:pPr>
            <a:r>
              <a:rPr lang="en-US" sz="8100">
                <a:solidFill>
                  <a:srgbClr val="F7F7F7"/>
                </a:solidFill>
                <a:latin typeface="Bike Park"/>
              </a:rPr>
              <a:t>AŞIRI KORUYUCU TUTUM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168756" y="-657261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9" y="0"/>
                </a:lnTo>
                <a:lnTo>
                  <a:pt x="2322839" y="2314392"/>
                </a:lnTo>
                <a:lnTo>
                  <a:pt x="0" y="2314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854044" y="3427806"/>
            <a:ext cx="8476132" cy="5793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95816" indent="-297908" lvl="1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F7F7F7"/>
                </a:solidFill>
                <a:latin typeface="DejaVu Serif Bold"/>
              </a:rPr>
              <a:t>Anne-babalar çocuğa gereğinden fazla özen gösterip onu denetim altında tutarlar. </a:t>
            </a:r>
          </a:p>
          <a:p>
            <a:pPr marL="595816" indent="-297908" lvl="1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F7F7F7"/>
                </a:solidFill>
                <a:latin typeface="DejaVu Serif Bold"/>
              </a:rPr>
              <a:t>Çocuğun başına kötü şeyler gelir diye kendi başına bir şeyler yapmasına izin vermezler</a:t>
            </a:r>
          </a:p>
          <a:p>
            <a:pPr marL="595816" indent="-297908" lvl="1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F7F7F7"/>
                </a:solidFill>
                <a:latin typeface="DejaVu Serif Bold"/>
              </a:rPr>
              <a:t>Çocuğun tüm ihtiyaçları büyükleri tarafından karşılanmaya çalışılır.</a:t>
            </a:r>
          </a:p>
          <a:p>
            <a:pPr marL="595816" indent="-297908" lvl="1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F7F7F7"/>
                </a:solidFill>
                <a:latin typeface="DejaVu Serif Bold"/>
              </a:rPr>
              <a:t>Çocuklarına hayat tecrübesi yaşama fırsatı tanımazlar.</a:t>
            </a:r>
          </a:p>
          <a:p>
            <a:pPr marL="595816" indent="-297908" lvl="1">
              <a:lnSpc>
                <a:spcPts val="3863"/>
              </a:lnSpc>
              <a:buFont typeface="Arial"/>
              <a:buChar char="•"/>
            </a:pPr>
            <a:r>
              <a:rPr lang="en-US" sz="2759">
                <a:solidFill>
                  <a:srgbClr val="F7F7F7"/>
                </a:solidFill>
                <a:latin typeface="DejaVu Serif Bold"/>
              </a:rPr>
              <a:t>Çocuklarına hiçbir iş ve sorumluluk vermezler, her şeyi kendileri yaparlar.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96496" y="0"/>
            <a:ext cx="9748343" cy="10587417"/>
            <a:chOff x="0" y="0"/>
            <a:chExt cx="2567465" cy="27884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0247263">
            <a:off x="16244723" y="4853788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9"/>
                </a:lnTo>
                <a:lnTo>
                  <a:pt x="0" y="556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00000">
            <a:off x="9700867" y="5985640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1"/>
                </a:lnTo>
                <a:lnTo>
                  <a:pt x="10625847" y="11370071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952965" y="-1781514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8" y="0"/>
                </a:lnTo>
                <a:lnTo>
                  <a:pt x="6631288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689677" y="414210"/>
            <a:ext cx="8569623" cy="265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11"/>
              </a:lnSpc>
            </a:pPr>
            <a:r>
              <a:rPr lang="en-US" sz="8100">
                <a:solidFill>
                  <a:srgbClr val="F7F7F7"/>
                </a:solidFill>
                <a:latin typeface="Bike Park"/>
              </a:rPr>
              <a:t>AŞIRI KORUYUCU TUTUM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168756" y="-657261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9" y="0"/>
                </a:lnTo>
                <a:lnTo>
                  <a:pt x="2322839" y="2314392"/>
                </a:lnTo>
                <a:lnTo>
                  <a:pt x="0" y="2314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144000" y="3390528"/>
            <a:ext cx="7579493" cy="6243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6"/>
              </a:lnSpc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BU TUTUMUN SONUCUNDA:</a:t>
            </a:r>
          </a:p>
          <a:p>
            <a:pPr marL="691943" indent="-345972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Çocuk, aşırı bağımlı, özgüvensiz, çekingen bir kişilik geliştiriyor.</a:t>
            </a:r>
          </a:p>
          <a:p>
            <a:pPr marL="691943" indent="-345972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Kendi başına karar alamıyor.</a:t>
            </a:r>
          </a:p>
          <a:p>
            <a:pPr marL="691943" indent="-345972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Huzursuz ve kaygılı bir yapısı olur.</a:t>
            </a:r>
          </a:p>
          <a:p>
            <a:pPr marL="691943" indent="-345972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Sorumluluk duygusu gelişmez</a:t>
            </a:r>
          </a:p>
          <a:p>
            <a:pPr marL="691943" indent="-345972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İçedönük ya da saldırgan davranışlar gösterebilir.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457007" y="3457203"/>
            <a:ext cx="7723753" cy="5054493"/>
          </a:xfrm>
          <a:custGeom>
            <a:avLst/>
            <a:gdLst/>
            <a:ahLst/>
            <a:cxnLst/>
            <a:rect r="r" b="b" t="t" l="l"/>
            <a:pathLst>
              <a:path h="5054493" w="7723753">
                <a:moveTo>
                  <a:pt x="0" y="0"/>
                </a:moveTo>
                <a:lnTo>
                  <a:pt x="7723753" y="0"/>
                </a:lnTo>
                <a:lnTo>
                  <a:pt x="7723753" y="5054494"/>
                </a:lnTo>
                <a:lnTo>
                  <a:pt x="0" y="5054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904" r="0" b="-904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708263" y="150208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9931631" y="0"/>
                </a:moveTo>
                <a:lnTo>
                  <a:pt x="0" y="0"/>
                </a:lnTo>
                <a:lnTo>
                  <a:pt x="0" y="10287000"/>
                </a:lnTo>
                <a:lnTo>
                  <a:pt x="9931631" y="10287000"/>
                </a:lnTo>
                <a:lnTo>
                  <a:pt x="9931631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9748343" cy="10587417"/>
            <a:chOff x="0" y="0"/>
            <a:chExt cx="2567465" cy="27884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8282706">
            <a:off x="12600865" y="6952360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8"/>
                </a:lnTo>
                <a:lnTo>
                  <a:pt x="0" y="5562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5400000">
            <a:off x="201119" y="2491030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1"/>
                </a:lnTo>
                <a:lnTo>
                  <a:pt x="10625847" y="11370071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08607" y="-95217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7" y="0"/>
                </a:lnTo>
                <a:lnTo>
                  <a:pt x="6631287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9799" y="365394"/>
            <a:ext cx="8033816" cy="2497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AŞIRI BASKICI </a:t>
            </a:r>
          </a:p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-OTORİTER- TUTUM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008487" y="-657261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8" y="0"/>
                </a:lnTo>
                <a:lnTo>
                  <a:pt x="2322838" y="2314392"/>
                </a:lnTo>
                <a:lnTo>
                  <a:pt x="0" y="2314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908919" y="3568207"/>
            <a:ext cx="8206808" cy="4607858"/>
          </a:xfrm>
          <a:custGeom>
            <a:avLst/>
            <a:gdLst/>
            <a:ahLst/>
            <a:cxnLst/>
            <a:rect r="r" b="b" t="t" l="l"/>
            <a:pathLst>
              <a:path h="4607858" w="8206808">
                <a:moveTo>
                  <a:pt x="0" y="0"/>
                </a:moveTo>
                <a:lnTo>
                  <a:pt x="8206808" y="0"/>
                </a:lnTo>
                <a:lnTo>
                  <a:pt x="8206808" y="4607859"/>
                </a:lnTo>
                <a:lnTo>
                  <a:pt x="0" y="4607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91" r="0" b="-91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65777" y="3611200"/>
            <a:ext cx="8579570" cy="6393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0862" indent="-355431" lvl="1">
              <a:lnSpc>
                <a:spcPts val="4609"/>
              </a:lnSpc>
              <a:buFont typeface="Arial"/>
              <a:buChar char="•"/>
            </a:pPr>
            <a:r>
              <a:rPr lang="en-US" sz="3292">
                <a:solidFill>
                  <a:srgbClr val="F7F7F7"/>
                </a:solidFill>
                <a:latin typeface="DejaVu Serif Bold"/>
              </a:rPr>
              <a:t>Anne baba çocuğun ilgi, istek ve gereksinimlerini dikkate almaz.</a:t>
            </a:r>
          </a:p>
          <a:p>
            <a:pPr marL="710862" indent="-355431" lvl="1">
              <a:lnSpc>
                <a:spcPts val="4609"/>
              </a:lnSpc>
              <a:buFont typeface="Arial"/>
              <a:buChar char="•"/>
            </a:pPr>
            <a:r>
              <a:rPr lang="en-US" sz="3292">
                <a:solidFill>
                  <a:srgbClr val="F7F7F7"/>
                </a:solidFill>
                <a:latin typeface="DejaVu Serif Bold"/>
              </a:rPr>
              <a:t>Çocuğun istekleri bastırılmaya çalışılır. </a:t>
            </a:r>
          </a:p>
          <a:p>
            <a:pPr marL="710862" indent="-355431" lvl="1">
              <a:lnSpc>
                <a:spcPts val="4609"/>
              </a:lnSpc>
              <a:buFont typeface="Arial"/>
              <a:buChar char="•"/>
            </a:pPr>
            <a:r>
              <a:rPr lang="en-US" sz="3292">
                <a:solidFill>
                  <a:srgbClr val="F7F7F7"/>
                </a:solidFill>
                <a:latin typeface="DejaVu Serif Bold"/>
              </a:rPr>
              <a:t>Katı bir disiplin anlayışı vardır</a:t>
            </a:r>
          </a:p>
          <a:p>
            <a:pPr marL="710862" indent="-355431" lvl="1">
              <a:lnSpc>
                <a:spcPts val="4609"/>
              </a:lnSpc>
              <a:buFont typeface="Arial"/>
              <a:buChar char="•"/>
            </a:pPr>
            <a:r>
              <a:rPr lang="en-US" sz="3292">
                <a:solidFill>
                  <a:srgbClr val="F7F7F7"/>
                </a:solidFill>
                <a:latin typeface="DejaVu Serif Bold"/>
              </a:rPr>
              <a:t>Çocuğa açıklanmadan kurallar konulur ve bu kurallara kesinlikle uyması istenir, bu konuda anne-baba asla tartışma kabul etmez.</a:t>
            </a:r>
          </a:p>
          <a:p>
            <a:pPr>
              <a:lnSpc>
                <a:spcPts val="460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708263" y="150208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9931631" y="0"/>
                </a:moveTo>
                <a:lnTo>
                  <a:pt x="0" y="0"/>
                </a:lnTo>
                <a:lnTo>
                  <a:pt x="0" y="10287000"/>
                </a:lnTo>
                <a:lnTo>
                  <a:pt x="9931631" y="10287000"/>
                </a:lnTo>
                <a:lnTo>
                  <a:pt x="9931631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9748343" cy="10587417"/>
            <a:chOff x="0" y="0"/>
            <a:chExt cx="2567465" cy="27884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8282706">
            <a:off x="12600865" y="6952360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8"/>
                </a:lnTo>
                <a:lnTo>
                  <a:pt x="0" y="5562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5400000">
            <a:off x="201119" y="2491030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1"/>
                </a:lnTo>
                <a:lnTo>
                  <a:pt x="10625847" y="11370071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08607" y="-95217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7" y="0"/>
                </a:lnTo>
                <a:lnTo>
                  <a:pt x="6631287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9799" y="365394"/>
            <a:ext cx="8033816" cy="2497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AŞIRI BASKICI </a:t>
            </a:r>
          </a:p>
          <a:p>
            <a:pPr algn="ctr">
              <a:lnSpc>
                <a:spcPts val="9947"/>
              </a:lnSpc>
            </a:pPr>
            <a:r>
              <a:rPr lang="en-US" sz="7593">
                <a:solidFill>
                  <a:srgbClr val="F7F7F7"/>
                </a:solidFill>
                <a:latin typeface="Bike Park"/>
              </a:rPr>
              <a:t>-OTORİTER- TUTUM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008487" y="-657261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8" y="0"/>
                </a:lnTo>
                <a:lnTo>
                  <a:pt x="2322838" y="2314392"/>
                </a:lnTo>
                <a:lnTo>
                  <a:pt x="0" y="2314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65736" y="3415810"/>
            <a:ext cx="9216871" cy="5842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20"/>
              </a:lnSpc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BU TUTUMUN SONUCUNDA: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Çocuğun kendine güven duygusu oluşmaz.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Yaratıcılık engellenir.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En küçük bir hatada bile hoşgörüleri olmayabilir.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Okul yaşamlarında fazla başarılı olamazlar.</a:t>
            </a:r>
          </a:p>
          <a:p>
            <a:pPr marL="650926" indent="-325463" lvl="1">
              <a:lnSpc>
                <a:spcPts val="4220"/>
              </a:lnSpc>
              <a:buFont typeface="Arial"/>
              <a:buChar char="•"/>
            </a:pPr>
            <a:r>
              <a:rPr lang="en-US" sz="3014">
                <a:solidFill>
                  <a:srgbClr val="F7F7F7"/>
                </a:solidFill>
                <a:latin typeface="DejaVu Serif Bold"/>
              </a:rPr>
              <a:t>Anne-babalarının olmadığı ortamlarda kendilerini boşlukta hissederler ve bir otorite bulma arayışı içine girerler.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9908919" y="3568207"/>
            <a:ext cx="8206808" cy="4607858"/>
          </a:xfrm>
          <a:custGeom>
            <a:avLst/>
            <a:gdLst/>
            <a:ahLst/>
            <a:cxnLst/>
            <a:rect r="r" b="b" t="t" l="l"/>
            <a:pathLst>
              <a:path h="4607858" w="8206808">
                <a:moveTo>
                  <a:pt x="0" y="0"/>
                </a:moveTo>
                <a:lnTo>
                  <a:pt x="8206808" y="0"/>
                </a:lnTo>
                <a:lnTo>
                  <a:pt x="8206808" y="4607859"/>
                </a:lnTo>
                <a:lnTo>
                  <a:pt x="0" y="4607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91" r="0" b="-91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96496" y="0"/>
            <a:ext cx="9748343" cy="10587417"/>
            <a:chOff x="0" y="0"/>
            <a:chExt cx="2567465" cy="27884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0247263">
            <a:off x="16244723" y="4853788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9"/>
                </a:lnTo>
                <a:lnTo>
                  <a:pt x="0" y="556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00000">
            <a:off x="9437874" y="6133303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0"/>
                </a:lnTo>
                <a:lnTo>
                  <a:pt x="10625847" y="11370070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952965" y="-1781514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8" y="0"/>
                </a:lnTo>
                <a:lnTo>
                  <a:pt x="6631288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689677" y="414210"/>
            <a:ext cx="8569623" cy="265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11"/>
              </a:lnSpc>
            </a:pPr>
            <a:r>
              <a:rPr lang="en-US" sz="8100">
                <a:solidFill>
                  <a:srgbClr val="F7F7F7"/>
                </a:solidFill>
                <a:latin typeface="Bike Park"/>
              </a:rPr>
              <a:t>AŞIRI HOŞGÖRÜLÜ TUTUM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73499" y="-804923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9" y="0"/>
                </a:lnTo>
                <a:lnTo>
                  <a:pt x="2322839" y="2314391"/>
                </a:lnTo>
                <a:lnTo>
                  <a:pt x="0" y="231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55199" y="1509468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513156" y="3667276"/>
            <a:ext cx="7579493" cy="5043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Anne baba tarafından denetim çok düşüktür.</a:t>
            </a:r>
          </a:p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Saldırgan tutumlar dahil, çocuğun her tür davranışları hoşgörü ile karşılanır. </a:t>
            </a:r>
          </a:p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Davranışlara sınır konmaz ve yaptırım uygulanmaz.</a:t>
            </a:r>
          </a:p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Çocuğun her istediğini yapma alışkanlık haline gelir.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8685" y="0"/>
            <a:ext cx="9931631" cy="10287000"/>
          </a:xfrm>
          <a:custGeom>
            <a:avLst/>
            <a:gdLst/>
            <a:ahLst/>
            <a:cxnLst/>
            <a:rect r="r" b="b" t="t" l="l"/>
            <a:pathLst>
              <a:path h="10287000" w="9931631">
                <a:moveTo>
                  <a:pt x="0" y="0"/>
                </a:moveTo>
                <a:lnTo>
                  <a:pt x="9931631" y="0"/>
                </a:lnTo>
                <a:lnTo>
                  <a:pt x="99316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96496" y="0"/>
            <a:ext cx="9748343" cy="10587417"/>
            <a:chOff x="0" y="0"/>
            <a:chExt cx="2567465" cy="27884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67465" cy="2788456"/>
            </a:xfrm>
            <a:custGeom>
              <a:avLst/>
              <a:gdLst/>
              <a:ahLst/>
              <a:cxnLst/>
              <a:rect r="r" b="b" t="t" l="l"/>
              <a:pathLst>
                <a:path h="2788456" w="2567465">
                  <a:moveTo>
                    <a:pt x="0" y="0"/>
                  </a:moveTo>
                  <a:lnTo>
                    <a:pt x="2567465" y="0"/>
                  </a:lnTo>
                  <a:lnTo>
                    <a:pt x="2567465" y="2788456"/>
                  </a:lnTo>
                  <a:lnTo>
                    <a:pt x="0" y="2788456"/>
                  </a:lnTo>
                  <a:close/>
                </a:path>
              </a:pathLst>
            </a:custGeom>
            <a:solidFill>
              <a:srgbClr val="99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67465" cy="2826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0247263">
            <a:off x="16244723" y="4853788"/>
            <a:ext cx="5047695" cy="5562198"/>
          </a:xfrm>
          <a:custGeom>
            <a:avLst/>
            <a:gdLst/>
            <a:ahLst/>
            <a:cxnLst/>
            <a:rect r="r" b="b" t="t" l="l"/>
            <a:pathLst>
              <a:path h="5562198" w="5047695">
                <a:moveTo>
                  <a:pt x="0" y="0"/>
                </a:moveTo>
                <a:lnTo>
                  <a:pt x="5047695" y="0"/>
                </a:lnTo>
                <a:lnTo>
                  <a:pt x="5047695" y="5562199"/>
                </a:lnTo>
                <a:lnTo>
                  <a:pt x="0" y="556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00000">
            <a:off x="9437874" y="6133303"/>
            <a:ext cx="10625848" cy="11370070"/>
          </a:xfrm>
          <a:custGeom>
            <a:avLst/>
            <a:gdLst/>
            <a:ahLst/>
            <a:cxnLst/>
            <a:rect r="r" b="b" t="t" l="l"/>
            <a:pathLst>
              <a:path h="11370070" w="10625848">
                <a:moveTo>
                  <a:pt x="10625847" y="0"/>
                </a:moveTo>
                <a:lnTo>
                  <a:pt x="0" y="0"/>
                </a:lnTo>
                <a:lnTo>
                  <a:pt x="0" y="11370070"/>
                </a:lnTo>
                <a:lnTo>
                  <a:pt x="10625847" y="11370070"/>
                </a:lnTo>
                <a:lnTo>
                  <a:pt x="10625847" y="0"/>
                </a:lnTo>
                <a:close/>
              </a:path>
            </a:pathLst>
          </a:custGeom>
          <a:blipFill>
            <a:blip r:embed="rId6">
              <a:alphaModFix amt="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952965" y="-1781514"/>
            <a:ext cx="6631288" cy="5238717"/>
          </a:xfrm>
          <a:custGeom>
            <a:avLst/>
            <a:gdLst/>
            <a:ahLst/>
            <a:cxnLst/>
            <a:rect r="r" b="b" t="t" l="l"/>
            <a:pathLst>
              <a:path h="5238717" w="6631288">
                <a:moveTo>
                  <a:pt x="0" y="0"/>
                </a:moveTo>
                <a:lnTo>
                  <a:pt x="6631288" y="0"/>
                </a:lnTo>
                <a:lnTo>
                  <a:pt x="6631288" y="5238717"/>
                </a:lnTo>
                <a:lnTo>
                  <a:pt x="0" y="5238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689677" y="414210"/>
            <a:ext cx="8569623" cy="265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11"/>
              </a:lnSpc>
            </a:pPr>
            <a:r>
              <a:rPr lang="en-US" sz="8100">
                <a:solidFill>
                  <a:srgbClr val="F7F7F7"/>
                </a:solidFill>
                <a:latin typeface="Bike Park"/>
              </a:rPr>
              <a:t>AŞIRI HOŞGÖRÜLÜ TUTUM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73499" y="-804923"/>
            <a:ext cx="2322838" cy="2314392"/>
          </a:xfrm>
          <a:custGeom>
            <a:avLst/>
            <a:gdLst/>
            <a:ahLst/>
            <a:cxnLst/>
            <a:rect r="r" b="b" t="t" l="l"/>
            <a:pathLst>
              <a:path h="2314392" w="2322838">
                <a:moveTo>
                  <a:pt x="0" y="0"/>
                </a:moveTo>
                <a:lnTo>
                  <a:pt x="2322839" y="0"/>
                </a:lnTo>
                <a:lnTo>
                  <a:pt x="2322839" y="2314391"/>
                </a:lnTo>
                <a:lnTo>
                  <a:pt x="0" y="231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7852" y="9720264"/>
            <a:ext cx="1740635" cy="1734306"/>
          </a:xfrm>
          <a:custGeom>
            <a:avLst/>
            <a:gdLst/>
            <a:ahLst/>
            <a:cxnLst/>
            <a:rect r="r" b="b" t="t" l="l"/>
            <a:pathLst>
              <a:path h="1734306" w="1740635">
                <a:moveTo>
                  <a:pt x="0" y="0"/>
                </a:moveTo>
                <a:lnTo>
                  <a:pt x="1740635" y="0"/>
                </a:lnTo>
                <a:lnTo>
                  <a:pt x="1740635" y="1734306"/>
                </a:lnTo>
                <a:lnTo>
                  <a:pt x="0" y="1734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55199" y="1490664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513156" y="3667276"/>
            <a:ext cx="7579493" cy="5043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6"/>
              </a:lnSpc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BU TUTUMUN SONUCUNDA</a:t>
            </a:r>
          </a:p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Çocuk kural tanımaz ve doyumsuz hale gelir.</a:t>
            </a:r>
          </a:p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Dışarıdaki yaşamında her istediği olmayınca akranlarıyla uyum problemi yaşar.</a:t>
            </a:r>
          </a:p>
          <a:p>
            <a:pPr marL="691943" indent="-345971" lvl="1">
              <a:lnSpc>
                <a:spcPts val="4486"/>
              </a:lnSpc>
              <a:buFont typeface="Arial"/>
              <a:buChar char="•"/>
            </a:pPr>
            <a:r>
              <a:rPr lang="en-US" sz="3204">
                <a:solidFill>
                  <a:srgbClr val="F7F7F7"/>
                </a:solidFill>
                <a:latin typeface="DejaVu Serif Bold"/>
              </a:rPr>
              <a:t>Okul kurallarına uymada güçlük yaşar.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DAF3bvKlECo</dc:identifier>
  <dcterms:modified xsi:type="dcterms:W3CDTF">2011-08-01T06:04:30Z</dcterms:modified>
  <cp:revision>1</cp:revision>
  <dc:title>ebeveyn tutumları</dc:title>
</cp:coreProperties>
</file>